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1"/>
  </p:sldMasterIdLst>
  <p:sldIdLst>
    <p:sldId id="26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4"/>
  </p:normalViewPr>
  <p:slideViewPr>
    <p:cSldViewPr snapToGrid="0" snapToObjects="1">
      <p:cViewPr varScale="1">
        <p:scale>
          <a:sx n="84" d="100"/>
          <a:sy n="84" d="100"/>
        </p:scale>
        <p:origin x="-1280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8FA6-9454-C046-90DE-C472D75A0001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7107-684A-064A-9CAA-54DFD2637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2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8FA6-9454-C046-90DE-C472D75A0001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7107-684A-064A-9CAA-54DFD2637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51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8FA6-9454-C046-90DE-C472D75A0001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7107-684A-064A-9CAA-54DFD2637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7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8FA6-9454-C046-90DE-C472D75A0001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7107-684A-064A-9CAA-54DFD263789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4315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8FA6-9454-C046-90DE-C472D75A0001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7107-684A-064A-9CAA-54DFD2637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65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8FA6-9454-C046-90DE-C472D75A0001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7107-684A-064A-9CAA-54DFD2637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77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8FA6-9454-C046-90DE-C472D75A0001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7107-684A-064A-9CAA-54DFD2637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2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8FA6-9454-C046-90DE-C472D75A0001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7107-684A-064A-9CAA-54DFD2637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10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8FA6-9454-C046-90DE-C472D75A0001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7107-684A-064A-9CAA-54DFD2637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73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8FA6-9454-C046-90DE-C472D75A0001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7107-684A-064A-9CAA-54DFD2637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8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8FA6-9454-C046-90DE-C472D75A0001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7107-684A-064A-9CAA-54DFD2637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58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8FA6-9454-C046-90DE-C472D75A0001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7107-684A-064A-9CAA-54DFD2637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8FA6-9454-C046-90DE-C472D75A0001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7107-684A-064A-9CAA-54DFD2637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20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8FA6-9454-C046-90DE-C472D75A0001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7107-684A-064A-9CAA-54DFD2637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93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8FA6-9454-C046-90DE-C472D75A0001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7107-684A-064A-9CAA-54DFD2637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05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8FA6-9454-C046-90DE-C472D75A0001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7107-684A-064A-9CAA-54DFD2637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5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8FA6-9454-C046-90DE-C472D75A0001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7107-684A-064A-9CAA-54DFD2637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5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6348FA6-9454-C046-90DE-C472D75A0001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A9C7107-684A-064A-9CAA-54DFD2637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1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none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Courier New" charset="0"/>
        <a:buChar char="o"/>
        <a:defRPr sz="2800" b="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800" b="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800" b="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800" b="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800" b="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ndermatt.ch/en/" TargetMode="External"/><Relationship Id="rId3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cosign.com/" TargetMode="External"/><Relationship Id="rId3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nyonsresort.com/" TargetMode="External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parkcitymountain.com/site/index.html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4951" y="4275348"/>
            <a:ext cx="359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  <a:ea typeface="+mj-ea"/>
                <a:cs typeface="+mj-cs"/>
              </a:rPr>
              <a:t>Simon</a:t>
            </a:r>
            <a:r>
              <a:rPr lang="en-US" dirty="0" smtClean="0"/>
              <a:t> </a:t>
            </a:r>
            <a:r>
              <a:rPr lang="en-US" sz="3600" b="1" dirty="0">
                <a:latin typeface="+mj-lt"/>
                <a:ea typeface="+mj-ea"/>
                <a:cs typeface="+mj-cs"/>
              </a:rPr>
              <a:t>Hudson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978900" cy="1285048"/>
          </a:xfrm>
        </p:spPr>
        <p:txBody>
          <a:bodyPr>
            <a:normAutofit fontScale="90000"/>
          </a:bodyPr>
          <a:lstStyle/>
          <a:p>
            <a:r>
              <a:rPr lang="en-CA" b="1" dirty="0"/>
              <a:t>Chapter </a:t>
            </a:r>
            <a:r>
              <a:rPr lang="en-US" altLang="zh-CN" b="1" dirty="0"/>
              <a:t>4</a:t>
            </a:r>
            <a:r>
              <a:rPr lang="en-CA" b="1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CA" b="1" cap="none" dirty="0" smtClean="0"/>
              <a:t>Design And Planning For </a:t>
            </a:r>
            <a:r>
              <a:rPr lang="zh-CN" altLang="en-US" b="1" cap="none" dirty="0" smtClean="0"/>
              <a:t/>
            </a:r>
            <a:br>
              <a:rPr lang="zh-CN" altLang="en-US" b="1" cap="none" dirty="0" smtClean="0"/>
            </a:br>
            <a:r>
              <a:rPr lang="en-CA" b="1" cap="none" dirty="0" smtClean="0"/>
              <a:t>Winter Sport Resorts</a:t>
            </a:r>
            <a:endParaRPr lang="en-US" cap="non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56" y="1405994"/>
            <a:ext cx="5534028" cy="5452005"/>
          </a:xfrm>
        </p:spPr>
      </p:pic>
    </p:spTree>
    <p:extLst>
      <p:ext uri="{BB962C8B-B14F-4D97-AF65-F5344CB8AC3E}">
        <p14:creationId xmlns:p14="http://schemas.microsoft.com/office/powerpoint/2010/main" val="1717901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851" y="606136"/>
            <a:ext cx="8052270" cy="1596177"/>
          </a:xfrm>
        </p:spPr>
        <p:txBody>
          <a:bodyPr/>
          <a:lstStyle/>
          <a:p>
            <a:r>
              <a:rPr lang="en-CA" b="1" dirty="0"/>
              <a:t>Seasonality at winter sports destinations: </a:t>
            </a:r>
            <a:r>
              <a:rPr lang="zh-CN" altLang="en-US" b="1" dirty="0"/>
              <a:t/>
            </a:r>
            <a:br>
              <a:rPr lang="zh-CN" altLang="en-US" b="1" dirty="0"/>
            </a:br>
            <a:r>
              <a:rPr lang="en-CA" b="1" dirty="0" smtClean="0"/>
              <a:t>causes</a:t>
            </a:r>
            <a:r>
              <a:rPr lang="en-CA" b="1" dirty="0"/>
              <a:t>, consequences and cures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86851" y="2018509"/>
            <a:ext cx="8053859" cy="3776970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4" name="Canvas 135"/>
          <p:cNvGrpSpPr/>
          <p:nvPr/>
        </p:nvGrpSpPr>
        <p:grpSpPr>
          <a:xfrm>
            <a:off x="736600" y="1455302"/>
            <a:ext cx="10007600" cy="4903383"/>
            <a:chOff x="2540" y="736600"/>
            <a:chExt cx="6305550" cy="4143375"/>
          </a:xfrm>
        </p:grpSpPr>
        <p:sp>
          <p:nvSpPr>
            <p:cNvPr id="5" name="Rectangle 4"/>
            <p:cNvSpPr/>
            <p:nvPr/>
          </p:nvSpPr>
          <p:spPr>
            <a:xfrm>
              <a:off x="1219200" y="736600"/>
              <a:ext cx="5088890" cy="4143375"/>
            </a:xfrm>
            <a:prstGeom prst="rect">
              <a:avLst/>
            </a:prstGeom>
            <a:noFill/>
            <a:ln>
              <a:noFill/>
            </a:ln>
          </p:spPr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839802" y="769620"/>
              <a:ext cx="114935" cy="323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 charset="0"/>
                  <a:ea typeface="Calibri" charset="0"/>
                  <a:cs typeface="Times New Roman" charset="0"/>
                </a:rPr>
                <a:t> </a:t>
              </a: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360951" y="918845"/>
              <a:ext cx="114935" cy="323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 charset="0"/>
                  <a:ea typeface="Calibri" charset="0"/>
                  <a:cs typeface="Times New Roman" charset="0"/>
                </a:rPr>
                <a:t> </a:t>
              </a: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62255" y="1409700"/>
              <a:ext cx="361950" cy="261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800" b="1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Causes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809115" y="1391285"/>
              <a:ext cx="723265" cy="261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800" b="1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Consequences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549650" y="1414780"/>
              <a:ext cx="288290" cy="261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800" b="1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Cures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2540" y="1703070"/>
              <a:ext cx="1341755" cy="633730"/>
            </a:xfrm>
            <a:prstGeom prst="rect">
              <a:avLst/>
            </a:prstGeom>
            <a:noFill/>
            <a:ln w="508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55880" y="1737360"/>
              <a:ext cx="45529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Climatic Factors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55880" y="1861185"/>
              <a:ext cx="50165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Sporting Seasons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55880" y="1985010"/>
              <a:ext cx="67818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Supply Side Constraints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55880" y="2108835"/>
              <a:ext cx="42037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Special Events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5880" y="2233295"/>
              <a:ext cx="55435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Sporting Attractions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42875" y="1588135"/>
              <a:ext cx="64262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700" b="1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Receiving Area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2540" y="3164840"/>
              <a:ext cx="1341755" cy="509905"/>
            </a:xfrm>
            <a:prstGeom prst="rect">
              <a:avLst/>
            </a:prstGeom>
            <a:noFill/>
            <a:ln w="508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55880" y="3198495"/>
              <a:ext cx="45529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Climatic Factors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55880" y="3322955"/>
              <a:ext cx="60007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Customs Or Holidays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55880" y="3446780"/>
              <a:ext cx="80835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Social Pressure Or Fashions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55880" y="3570605"/>
              <a:ext cx="17653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Inertia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105410" y="3034030"/>
              <a:ext cx="6921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700" b="1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Generating Area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1668780" y="1708150"/>
              <a:ext cx="1300480" cy="1253490"/>
            </a:xfrm>
            <a:prstGeom prst="rect">
              <a:avLst/>
            </a:prstGeom>
            <a:noFill/>
            <a:ln w="508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1722755" y="1742440"/>
              <a:ext cx="53340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Limited Investment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1722755" y="1866265"/>
              <a:ext cx="75565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Low Return On Investment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1722755" y="1990090"/>
              <a:ext cx="88963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Reduced Tourism Expenditures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1722755" y="2113915"/>
              <a:ext cx="73088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Congestion and Crowding 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1722755" y="2237740"/>
              <a:ext cx="88646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Negative Environmental Effects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1722755" y="2361565"/>
              <a:ext cx="69913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Problems For Employers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1722755" y="2486025"/>
              <a:ext cx="70993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Seasonal Unemployment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1722755" y="2609850"/>
              <a:ext cx="73088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Hostility Towards Tourism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1722755" y="2733675"/>
              <a:ext cx="43434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Housing Issues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1979295" y="1585595"/>
              <a:ext cx="37084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700" b="1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Negative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1671320" y="3157220"/>
              <a:ext cx="1327150" cy="880745"/>
            </a:xfrm>
            <a:prstGeom prst="rect">
              <a:avLst/>
            </a:prstGeom>
            <a:noFill/>
            <a:ln w="508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1725295" y="3190240"/>
              <a:ext cx="99187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Release From Stress/Recuperation 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1725295" y="3273425"/>
              <a:ext cx="14160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Time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1725295" y="3397250"/>
              <a:ext cx="107632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Time To Repair/Improve Infrastructure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1725295" y="3521075"/>
              <a:ext cx="91440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Some Seasonal Work Pays Well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1725295" y="3644900"/>
              <a:ext cx="103060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Complements Traditional Patterns of 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1725295" y="3727450"/>
              <a:ext cx="35306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Employment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1725295" y="3851275"/>
              <a:ext cx="103124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Chance For  Ecological Environment 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1725295" y="3933825"/>
              <a:ext cx="32829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To Recover 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2037080" y="3036570"/>
              <a:ext cx="34099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700" b="1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Positive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3294380" y="1711325"/>
              <a:ext cx="1153160" cy="1706880"/>
            </a:xfrm>
            <a:prstGeom prst="rect">
              <a:avLst/>
            </a:prstGeom>
            <a:noFill/>
            <a:ln w="508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3348355" y="1744980"/>
              <a:ext cx="71691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Confront Global Warming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3348355" y="1868805"/>
              <a:ext cx="41656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Invest In Snow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3802380" y="1868805"/>
              <a:ext cx="2159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-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3827145" y="1868805"/>
              <a:ext cx="20510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Making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3348355" y="1992630"/>
              <a:ext cx="63182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Product Diversification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3348355" y="2116455"/>
              <a:ext cx="58991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Two Centre Holidays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3348355" y="2240280"/>
              <a:ext cx="60706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Market Diversification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3348355" y="2364105"/>
              <a:ext cx="13081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Four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3491230" y="2364105"/>
              <a:ext cx="2159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-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3514725" y="2364105"/>
              <a:ext cx="45212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Season Resorts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>
              <a:off x="3348355" y="2488565"/>
              <a:ext cx="59309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Events And Festivals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>
              <a:off x="3348355" y="2612390"/>
              <a:ext cx="78740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Price Differentials And Yield 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>
              <a:off x="3348355" y="2694940"/>
              <a:ext cx="37084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Management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59" name="Rectangle 58"/>
            <p:cNvSpPr>
              <a:spLocks noChangeArrowheads="1"/>
            </p:cNvSpPr>
            <p:nvPr/>
          </p:nvSpPr>
          <p:spPr bwMode="auto">
            <a:xfrm>
              <a:off x="3348355" y="2818765"/>
              <a:ext cx="54737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Employee retention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3348355" y="2942590"/>
              <a:ext cx="8128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Co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61" name="Rectangle 60"/>
            <p:cNvSpPr>
              <a:spLocks noChangeArrowheads="1"/>
            </p:cNvSpPr>
            <p:nvPr/>
          </p:nvSpPr>
          <p:spPr bwMode="auto">
            <a:xfrm>
              <a:off x="3437255" y="2942590"/>
              <a:ext cx="2159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-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62" name="Rectangle 61"/>
            <p:cNvSpPr>
              <a:spLocks noChangeArrowheads="1"/>
            </p:cNvSpPr>
            <p:nvPr/>
          </p:nvSpPr>
          <p:spPr bwMode="auto">
            <a:xfrm>
              <a:off x="3460750" y="2942590"/>
              <a:ext cx="78422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Operation And Partnerships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>
              <a:off x="3348355" y="3066415"/>
              <a:ext cx="14859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State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>
              <a:off x="3510280" y="3066415"/>
              <a:ext cx="2159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-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65" name="Rectangle 64"/>
            <p:cNvSpPr>
              <a:spLocks noChangeArrowheads="1"/>
            </p:cNvSpPr>
            <p:nvPr/>
          </p:nvSpPr>
          <p:spPr bwMode="auto">
            <a:xfrm>
              <a:off x="3533140" y="3066415"/>
              <a:ext cx="51562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initiated measures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3348355" y="3190240"/>
              <a:ext cx="62166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Aggressive Promotion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>
              <a:off x="3348355" y="3314700"/>
              <a:ext cx="53340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Seasonal Closures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cxnSp>
          <p:nvCxnSpPr>
            <p:cNvPr id="68" name="Line 66"/>
            <p:cNvCxnSpPr/>
            <p:nvPr/>
          </p:nvCxnSpPr>
          <p:spPr bwMode="auto">
            <a:xfrm>
              <a:off x="1344295" y="1959610"/>
              <a:ext cx="167640" cy="0"/>
            </a:xfrm>
            <a:prstGeom prst="line">
              <a:avLst/>
            </a:prstGeom>
            <a:noFill/>
            <a:ln w="508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Line 67"/>
            <p:cNvCxnSpPr/>
            <p:nvPr/>
          </p:nvCxnSpPr>
          <p:spPr bwMode="auto">
            <a:xfrm>
              <a:off x="1351915" y="3448685"/>
              <a:ext cx="160020" cy="0"/>
            </a:xfrm>
            <a:prstGeom prst="line">
              <a:avLst/>
            </a:prstGeom>
            <a:noFill/>
            <a:ln w="508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Line 68"/>
            <p:cNvCxnSpPr/>
            <p:nvPr/>
          </p:nvCxnSpPr>
          <p:spPr bwMode="auto">
            <a:xfrm>
              <a:off x="1511935" y="1959610"/>
              <a:ext cx="0" cy="1487170"/>
            </a:xfrm>
            <a:prstGeom prst="line">
              <a:avLst/>
            </a:prstGeom>
            <a:noFill/>
            <a:ln w="508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1" name="Freeform 70"/>
            <p:cNvSpPr>
              <a:spLocks noEditPoints="1"/>
            </p:cNvSpPr>
            <p:nvPr/>
          </p:nvSpPr>
          <p:spPr bwMode="auto">
            <a:xfrm>
              <a:off x="1501140" y="2145030"/>
              <a:ext cx="170180" cy="41275"/>
            </a:xfrm>
            <a:custGeom>
              <a:avLst/>
              <a:gdLst>
                <a:gd name="T0" fmla="*/ 4 w 268"/>
                <a:gd name="T1" fmla="*/ 28 h 65"/>
                <a:gd name="T2" fmla="*/ 214 w 268"/>
                <a:gd name="T3" fmla="*/ 28 h 65"/>
                <a:gd name="T4" fmla="*/ 216 w 268"/>
                <a:gd name="T5" fmla="*/ 29 h 65"/>
                <a:gd name="T6" fmla="*/ 217 w 268"/>
                <a:gd name="T7" fmla="*/ 29 h 65"/>
                <a:gd name="T8" fmla="*/ 217 w 268"/>
                <a:gd name="T9" fmla="*/ 30 h 65"/>
                <a:gd name="T10" fmla="*/ 218 w 268"/>
                <a:gd name="T11" fmla="*/ 33 h 65"/>
                <a:gd name="T12" fmla="*/ 217 w 268"/>
                <a:gd name="T13" fmla="*/ 34 h 65"/>
                <a:gd name="T14" fmla="*/ 217 w 268"/>
                <a:gd name="T15" fmla="*/ 35 h 65"/>
                <a:gd name="T16" fmla="*/ 216 w 268"/>
                <a:gd name="T17" fmla="*/ 35 h 65"/>
                <a:gd name="T18" fmla="*/ 214 w 268"/>
                <a:gd name="T19" fmla="*/ 37 h 65"/>
                <a:gd name="T20" fmla="*/ 4 w 268"/>
                <a:gd name="T21" fmla="*/ 37 h 65"/>
                <a:gd name="T22" fmla="*/ 3 w 268"/>
                <a:gd name="T23" fmla="*/ 35 h 65"/>
                <a:gd name="T24" fmla="*/ 2 w 268"/>
                <a:gd name="T25" fmla="*/ 35 h 65"/>
                <a:gd name="T26" fmla="*/ 0 w 268"/>
                <a:gd name="T27" fmla="*/ 34 h 65"/>
                <a:gd name="T28" fmla="*/ 0 w 268"/>
                <a:gd name="T29" fmla="*/ 33 h 65"/>
                <a:gd name="T30" fmla="*/ 0 w 268"/>
                <a:gd name="T31" fmla="*/ 30 h 65"/>
                <a:gd name="T32" fmla="*/ 2 w 268"/>
                <a:gd name="T33" fmla="*/ 29 h 65"/>
                <a:gd name="T34" fmla="*/ 3 w 268"/>
                <a:gd name="T35" fmla="*/ 29 h 65"/>
                <a:gd name="T36" fmla="*/ 4 w 268"/>
                <a:gd name="T37" fmla="*/ 28 h 65"/>
                <a:gd name="T38" fmla="*/ 4 w 268"/>
                <a:gd name="T39" fmla="*/ 28 h 65"/>
                <a:gd name="T40" fmla="*/ 202 w 268"/>
                <a:gd name="T41" fmla="*/ 0 h 65"/>
                <a:gd name="T42" fmla="*/ 268 w 268"/>
                <a:gd name="T43" fmla="*/ 33 h 65"/>
                <a:gd name="T44" fmla="*/ 202 w 268"/>
                <a:gd name="T45" fmla="*/ 65 h 65"/>
                <a:gd name="T46" fmla="*/ 202 w 268"/>
                <a:gd name="T4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8" h="65">
                  <a:moveTo>
                    <a:pt x="4" y="28"/>
                  </a:moveTo>
                  <a:lnTo>
                    <a:pt x="214" y="28"/>
                  </a:lnTo>
                  <a:lnTo>
                    <a:pt x="216" y="29"/>
                  </a:lnTo>
                  <a:lnTo>
                    <a:pt x="217" y="29"/>
                  </a:lnTo>
                  <a:lnTo>
                    <a:pt x="217" y="30"/>
                  </a:lnTo>
                  <a:lnTo>
                    <a:pt x="218" y="33"/>
                  </a:lnTo>
                  <a:lnTo>
                    <a:pt x="217" y="34"/>
                  </a:lnTo>
                  <a:lnTo>
                    <a:pt x="217" y="35"/>
                  </a:lnTo>
                  <a:lnTo>
                    <a:pt x="216" y="35"/>
                  </a:lnTo>
                  <a:lnTo>
                    <a:pt x="214" y="37"/>
                  </a:lnTo>
                  <a:lnTo>
                    <a:pt x="4" y="37"/>
                  </a:lnTo>
                  <a:lnTo>
                    <a:pt x="3" y="35"/>
                  </a:lnTo>
                  <a:lnTo>
                    <a:pt x="2" y="35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0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4" y="28"/>
                  </a:lnTo>
                  <a:lnTo>
                    <a:pt x="4" y="28"/>
                  </a:lnTo>
                  <a:close/>
                  <a:moveTo>
                    <a:pt x="202" y="0"/>
                  </a:moveTo>
                  <a:lnTo>
                    <a:pt x="268" y="33"/>
                  </a:lnTo>
                  <a:lnTo>
                    <a:pt x="202" y="65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000000"/>
            </a:solidFill>
            <a:ln w="63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2" name="Freeform 71"/>
            <p:cNvSpPr>
              <a:spLocks noEditPoints="1"/>
            </p:cNvSpPr>
            <p:nvPr/>
          </p:nvSpPr>
          <p:spPr bwMode="auto">
            <a:xfrm>
              <a:off x="1508760" y="3293745"/>
              <a:ext cx="171450" cy="41275"/>
            </a:xfrm>
            <a:custGeom>
              <a:avLst/>
              <a:gdLst>
                <a:gd name="T0" fmla="*/ 5 w 270"/>
                <a:gd name="T1" fmla="*/ 28 h 65"/>
                <a:gd name="T2" fmla="*/ 214 w 270"/>
                <a:gd name="T3" fmla="*/ 28 h 65"/>
                <a:gd name="T4" fmla="*/ 215 w 270"/>
                <a:gd name="T5" fmla="*/ 28 h 65"/>
                <a:gd name="T6" fmla="*/ 217 w 270"/>
                <a:gd name="T7" fmla="*/ 30 h 65"/>
                <a:gd name="T8" fmla="*/ 218 w 270"/>
                <a:gd name="T9" fmla="*/ 31 h 65"/>
                <a:gd name="T10" fmla="*/ 218 w 270"/>
                <a:gd name="T11" fmla="*/ 32 h 65"/>
                <a:gd name="T12" fmla="*/ 218 w 270"/>
                <a:gd name="T13" fmla="*/ 34 h 65"/>
                <a:gd name="T14" fmla="*/ 217 w 270"/>
                <a:gd name="T15" fmla="*/ 35 h 65"/>
                <a:gd name="T16" fmla="*/ 215 w 270"/>
                <a:gd name="T17" fmla="*/ 36 h 65"/>
                <a:gd name="T18" fmla="*/ 214 w 270"/>
                <a:gd name="T19" fmla="*/ 36 h 65"/>
                <a:gd name="T20" fmla="*/ 5 w 270"/>
                <a:gd name="T21" fmla="*/ 36 h 65"/>
                <a:gd name="T22" fmla="*/ 3 w 270"/>
                <a:gd name="T23" fmla="*/ 36 h 65"/>
                <a:gd name="T24" fmla="*/ 1 w 270"/>
                <a:gd name="T25" fmla="*/ 35 h 65"/>
                <a:gd name="T26" fmla="*/ 1 w 270"/>
                <a:gd name="T27" fmla="*/ 34 h 65"/>
                <a:gd name="T28" fmla="*/ 0 w 270"/>
                <a:gd name="T29" fmla="*/ 32 h 65"/>
                <a:gd name="T30" fmla="*/ 1 w 270"/>
                <a:gd name="T31" fmla="*/ 31 h 65"/>
                <a:gd name="T32" fmla="*/ 1 w 270"/>
                <a:gd name="T33" fmla="*/ 30 h 65"/>
                <a:gd name="T34" fmla="*/ 3 w 270"/>
                <a:gd name="T35" fmla="*/ 28 h 65"/>
                <a:gd name="T36" fmla="*/ 5 w 270"/>
                <a:gd name="T37" fmla="*/ 28 h 65"/>
                <a:gd name="T38" fmla="*/ 5 w 270"/>
                <a:gd name="T39" fmla="*/ 28 h 65"/>
                <a:gd name="T40" fmla="*/ 204 w 270"/>
                <a:gd name="T41" fmla="*/ 0 h 65"/>
                <a:gd name="T42" fmla="*/ 270 w 270"/>
                <a:gd name="T43" fmla="*/ 32 h 65"/>
                <a:gd name="T44" fmla="*/ 204 w 270"/>
                <a:gd name="T45" fmla="*/ 65 h 65"/>
                <a:gd name="T46" fmla="*/ 204 w 270"/>
                <a:gd name="T4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0" h="65">
                  <a:moveTo>
                    <a:pt x="5" y="28"/>
                  </a:moveTo>
                  <a:lnTo>
                    <a:pt x="214" y="28"/>
                  </a:lnTo>
                  <a:lnTo>
                    <a:pt x="215" y="28"/>
                  </a:lnTo>
                  <a:lnTo>
                    <a:pt x="217" y="30"/>
                  </a:lnTo>
                  <a:lnTo>
                    <a:pt x="218" y="31"/>
                  </a:lnTo>
                  <a:lnTo>
                    <a:pt x="218" y="32"/>
                  </a:lnTo>
                  <a:lnTo>
                    <a:pt x="218" y="34"/>
                  </a:lnTo>
                  <a:lnTo>
                    <a:pt x="217" y="35"/>
                  </a:lnTo>
                  <a:lnTo>
                    <a:pt x="215" y="36"/>
                  </a:lnTo>
                  <a:lnTo>
                    <a:pt x="214" y="36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3" y="28"/>
                  </a:lnTo>
                  <a:lnTo>
                    <a:pt x="5" y="28"/>
                  </a:lnTo>
                  <a:lnTo>
                    <a:pt x="5" y="28"/>
                  </a:lnTo>
                  <a:close/>
                  <a:moveTo>
                    <a:pt x="204" y="0"/>
                  </a:moveTo>
                  <a:lnTo>
                    <a:pt x="270" y="32"/>
                  </a:lnTo>
                  <a:lnTo>
                    <a:pt x="204" y="65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000000"/>
            </a:solidFill>
            <a:ln w="63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3" name="Freeform 72"/>
            <p:cNvSpPr>
              <a:spLocks noEditPoints="1"/>
            </p:cNvSpPr>
            <p:nvPr/>
          </p:nvSpPr>
          <p:spPr bwMode="auto">
            <a:xfrm>
              <a:off x="2961640" y="2268855"/>
              <a:ext cx="337820" cy="41910"/>
            </a:xfrm>
            <a:custGeom>
              <a:avLst/>
              <a:gdLst>
                <a:gd name="T0" fmla="*/ 4 w 532"/>
                <a:gd name="T1" fmla="*/ 29 h 66"/>
                <a:gd name="T2" fmla="*/ 477 w 532"/>
                <a:gd name="T3" fmla="*/ 29 h 66"/>
                <a:gd name="T4" fmla="*/ 478 w 532"/>
                <a:gd name="T5" fmla="*/ 29 h 66"/>
                <a:gd name="T6" fmla="*/ 479 w 532"/>
                <a:gd name="T7" fmla="*/ 29 h 66"/>
                <a:gd name="T8" fmla="*/ 480 w 532"/>
                <a:gd name="T9" fmla="*/ 30 h 66"/>
                <a:gd name="T10" fmla="*/ 480 w 532"/>
                <a:gd name="T11" fmla="*/ 33 h 66"/>
                <a:gd name="T12" fmla="*/ 480 w 532"/>
                <a:gd name="T13" fmla="*/ 34 h 66"/>
                <a:gd name="T14" fmla="*/ 479 w 532"/>
                <a:gd name="T15" fmla="*/ 36 h 66"/>
                <a:gd name="T16" fmla="*/ 478 w 532"/>
                <a:gd name="T17" fmla="*/ 37 h 66"/>
                <a:gd name="T18" fmla="*/ 477 w 532"/>
                <a:gd name="T19" fmla="*/ 37 h 66"/>
                <a:gd name="T20" fmla="*/ 4 w 532"/>
                <a:gd name="T21" fmla="*/ 37 h 66"/>
                <a:gd name="T22" fmla="*/ 2 w 532"/>
                <a:gd name="T23" fmla="*/ 37 h 66"/>
                <a:gd name="T24" fmla="*/ 1 w 532"/>
                <a:gd name="T25" fmla="*/ 36 h 66"/>
                <a:gd name="T26" fmla="*/ 0 w 532"/>
                <a:gd name="T27" fmla="*/ 34 h 66"/>
                <a:gd name="T28" fmla="*/ 0 w 532"/>
                <a:gd name="T29" fmla="*/ 33 h 66"/>
                <a:gd name="T30" fmla="*/ 0 w 532"/>
                <a:gd name="T31" fmla="*/ 30 h 66"/>
                <a:gd name="T32" fmla="*/ 1 w 532"/>
                <a:gd name="T33" fmla="*/ 29 h 66"/>
                <a:gd name="T34" fmla="*/ 2 w 532"/>
                <a:gd name="T35" fmla="*/ 29 h 66"/>
                <a:gd name="T36" fmla="*/ 4 w 532"/>
                <a:gd name="T37" fmla="*/ 29 h 66"/>
                <a:gd name="T38" fmla="*/ 4 w 532"/>
                <a:gd name="T39" fmla="*/ 29 h 66"/>
                <a:gd name="T40" fmla="*/ 466 w 532"/>
                <a:gd name="T41" fmla="*/ 0 h 66"/>
                <a:gd name="T42" fmla="*/ 532 w 532"/>
                <a:gd name="T43" fmla="*/ 33 h 66"/>
                <a:gd name="T44" fmla="*/ 466 w 532"/>
                <a:gd name="T45" fmla="*/ 66 h 66"/>
                <a:gd name="T46" fmla="*/ 466 w 532"/>
                <a:gd name="T4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32" h="66">
                  <a:moveTo>
                    <a:pt x="4" y="29"/>
                  </a:moveTo>
                  <a:lnTo>
                    <a:pt x="477" y="29"/>
                  </a:lnTo>
                  <a:lnTo>
                    <a:pt x="478" y="29"/>
                  </a:lnTo>
                  <a:lnTo>
                    <a:pt x="479" y="29"/>
                  </a:lnTo>
                  <a:lnTo>
                    <a:pt x="480" y="30"/>
                  </a:lnTo>
                  <a:lnTo>
                    <a:pt x="480" y="33"/>
                  </a:lnTo>
                  <a:lnTo>
                    <a:pt x="480" y="34"/>
                  </a:lnTo>
                  <a:lnTo>
                    <a:pt x="479" y="36"/>
                  </a:lnTo>
                  <a:lnTo>
                    <a:pt x="478" y="37"/>
                  </a:lnTo>
                  <a:lnTo>
                    <a:pt x="477" y="37"/>
                  </a:lnTo>
                  <a:lnTo>
                    <a:pt x="4" y="37"/>
                  </a:lnTo>
                  <a:lnTo>
                    <a:pt x="2" y="37"/>
                  </a:lnTo>
                  <a:lnTo>
                    <a:pt x="1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0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4" y="29"/>
                  </a:lnTo>
                  <a:lnTo>
                    <a:pt x="4" y="29"/>
                  </a:lnTo>
                  <a:close/>
                  <a:moveTo>
                    <a:pt x="466" y="0"/>
                  </a:moveTo>
                  <a:lnTo>
                    <a:pt x="532" y="33"/>
                  </a:lnTo>
                  <a:lnTo>
                    <a:pt x="466" y="66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rgbClr val="000000"/>
            </a:solidFill>
            <a:ln w="63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4" name="Rectangle 73"/>
            <p:cNvSpPr>
              <a:spLocks noChangeArrowheads="1"/>
            </p:cNvSpPr>
            <p:nvPr/>
          </p:nvSpPr>
          <p:spPr bwMode="auto">
            <a:xfrm>
              <a:off x="262255" y="1409700"/>
              <a:ext cx="361950" cy="261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800" b="1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Causes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75" name="Rectangle 74"/>
            <p:cNvSpPr>
              <a:spLocks noChangeArrowheads="1"/>
            </p:cNvSpPr>
            <p:nvPr/>
          </p:nvSpPr>
          <p:spPr bwMode="auto">
            <a:xfrm>
              <a:off x="1809115" y="1391285"/>
              <a:ext cx="723265" cy="261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800" b="1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Consequences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76" name="Rectangle 75"/>
            <p:cNvSpPr>
              <a:spLocks noChangeArrowheads="1"/>
            </p:cNvSpPr>
            <p:nvPr/>
          </p:nvSpPr>
          <p:spPr bwMode="auto">
            <a:xfrm>
              <a:off x="3549650" y="1414780"/>
              <a:ext cx="288290" cy="261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800" b="1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Cures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77" name="Rectangle 76"/>
            <p:cNvSpPr>
              <a:spLocks noChangeArrowheads="1"/>
            </p:cNvSpPr>
            <p:nvPr/>
          </p:nvSpPr>
          <p:spPr bwMode="auto">
            <a:xfrm>
              <a:off x="2540" y="1703070"/>
              <a:ext cx="1341755" cy="633730"/>
            </a:xfrm>
            <a:prstGeom prst="rect">
              <a:avLst/>
            </a:prstGeom>
            <a:noFill/>
            <a:ln w="508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8" name="Rectangle 77"/>
            <p:cNvSpPr>
              <a:spLocks noChangeArrowheads="1"/>
            </p:cNvSpPr>
            <p:nvPr/>
          </p:nvSpPr>
          <p:spPr bwMode="auto">
            <a:xfrm>
              <a:off x="55880" y="1737360"/>
              <a:ext cx="45529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Climatic Factors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79" name="Rectangle 78"/>
            <p:cNvSpPr>
              <a:spLocks noChangeArrowheads="1"/>
            </p:cNvSpPr>
            <p:nvPr/>
          </p:nvSpPr>
          <p:spPr bwMode="auto">
            <a:xfrm>
              <a:off x="55880" y="1861185"/>
              <a:ext cx="50165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Sporting Seasons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80" name="Rectangle 79"/>
            <p:cNvSpPr>
              <a:spLocks noChangeArrowheads="1"/>
            </p:cNvSpPr>
            <p:nvPr/>
          </p:nvSpPr>
          <p:spPr bwMode="auto">
            <a:xfrm>
              <a:off x="55880" y="1985010"/>
              <a:ext cx="67818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 dirty="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Supply Side Constraints</a:t>
              </a:r>
              <a:endParaRPr lang="en-US" sz="1100" dirty="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81" name="Rectangle 80"/>
            <p:cNvSpPr>
              <a:spLocks noChangeArrowheads="1"/>
            </p:cNvSpPr>
            <p:nvPr/>
          </p:nvSpPr>
          <p:spPr bwMode="auto">
            <a:xfrm>
              <a:off x="55880" y="2108835"/>
              <a:ext cx="42037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 dirty="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Special Events</a:t>
              </a:r>
              <a:endParaRPr lang="en-US" sz="1100" dirty="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82" name="Rectangle 81"/>
            <p:cNvSpPr>
              <a:spLocks noChangeArrowheads="1"/>
            </p:cNvSpPr>
            <p:nvPr/>
          </p:nvSpPr>
          <p:spPr bwMode="auto">
            <a:xfrm>
              <a:off x="55880" y="2233295"/>
              <a:ext cx="55435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Sporting Attractions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83" name="Rectangle 82"/>
            <p:cNvSpPr>
              <a:spLocks noChangeArrowheads="1"/>
            </p:cNvSpPr>
            <p:nvPr/>
          </p:nvSpPr>
          <p:spPr bwMode="auto">
            <a:xfrm>
              <a:off x="142875" y="1588135"/>
              <a:ext cx="64262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700" b="1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Receiving Area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84" name="Rectangle 83"/>
            <p:cNvSpPr>
              <a:spLocks noChangeArrowheads="1"/>
            </p:cNvSpPr>
            <p:nvPr/>
          </p:nvSpPr>
          <p:spPr bwMode="auto">
            <a:xfrm>
              <a:off x="2540" y="3164840"/>
              <a:ext cx="1341755" cy="509905"/>
            </a:xfrm>
            <a:prstGeom prst="rect">
              <a:avLst/>
            </a:prstGeom>
            <a:noFill/>
            <a:ln w="508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>
              <a:off x="55880" y="3198495"/>
              <a:ext cx="45529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Climatic Factors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auto">
            <a:xfrm>
              <a:off x="55880" y="3322955"/>
              <a:ext cx="60007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Customs Or Holidays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auto">
            <a:xfrm>
              <a:off x="55880" y="3446780"/>
              <a:ext cx="80835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Social Pressure Or Fashions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88" name="Rectangle 87"/>
            <p:cNvSpPr>
              <a:spLocks noChangeArrowheads="1"/>
            </p:cNvSpPr>
            <p:nvPr/>
          </p:nvSpPr>
          <p:spPr bwMode="auto">
            <a:xfrm>
              <a:off x="55880" y="3570605"/>
              <a:ext cx="17653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Inertia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89" name="Rectangle 88"/>
            <p:cNvSpPr>
              <a:spLocks noChangeArrowheads="1"/>
            </p:cNvSpPr>
            <p:nvPr/>
          </p:nvSpPr>
          <p:spPr bwMode="auto">
            <a:xfrm>
              <a:off x="105410" y="3034030"/>
              <a:ext cx="6921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700" b="1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Generating Area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90" name="Rectangle 89"/>
            <p:cNvSpPr>
              <a:spLocks noChangeArrowheads="1"/>
            </p:cNvSpPr>
            <p:nvPr/>
          </p:nvSpPr>
          <p:spPr bwMode="auto">
            <a:xfrm>
              <a:off x="1668780" y="1708150"/>
              <a:ext cx="1300480" cy="1253490"/>
            </a:xfrm>
            <a:prstGeom prst="rect">
              <a:avLst/>
            </a:prstGeom>
            <a:noFill/>
            <a:ln w="508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1" name="Rectangle 90"/>
            <p:cNvSpPr>
              <a:spLocks noChangeArrowheads="1"/>
            </p:cNvSpPr>
            <p:nvPr/>
          </p:nvSpPr>
          <p:spPr bwMode="auto">
            <a:xfrm>
              <a:off x="1722755" y="1742440"/>
              <a:ext cx="53340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Limited Investment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92" name="Rectangle 91"/>
            <p:cNvSpPr>
              <a:spLocks noChangeArrowheads="1"/>
            </p:cNvSpPr>
            <p:nvPr/>
          </p:nvSpPr>
          <p:spPr bwMode="auto">
            <a:xfrm>
              <a:off x="1722755" y="1866265"/>
              <a:ext cx="75565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Low Return On Investment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auto">
            <a:xfrm>
              <a:off x="1722755" y="1990090"/>
              <a:ext cx="88963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 dirty="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Reduced Tourism Expenditures</a:t>
              </a:r>
              <a:endParaRPr lang="en-US" sz="1100" dirty="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94" name="Rectangle 93"/>
            <p:cNvSpPr>
              <a:spLocks noChangeArrowheads="1"/>
            </p:cNvSpPr>
            <p:nvPr/>
          </p:nvSpPr>
          <p:spPr bwMode="auto">
            <a:xfrm>
              <a:off x="1722755" y="2113915"/>
              <a:ext cx="73088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Congestion and Crowding 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95" name="Rectangle 94"/>
            <p:cNvSpPr>
              <a:spLocks noChangeArrowheads="1"/>
            </p:cNvSpPr>
            <p:nvPr/>
          </p:nvSpPr>
          <p:spPr bwMode="auto">
            <a:xfrm>
              <a:off x="1722755" y="2237740"/>
              <a:ext cx="88646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 dirty="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Negative Environmental Effects</a:t>
              </a:r>
              <a:endParaRPr lang="en-US" sz="1100" dirty="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96" name="Rectangle 95"/>
            <p:cNvSpPr>
              <a:spLocks noChangeArrowheads="1"/>
            </p:cNvSpPr>
            <p:nvPr/>
          </p:nvSpPr>
          <p:spPr bwMode="auto">
            <a:xfrm>
              <a:off x="1722755" y="2361565"/>
              <a:ext cx="69913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Problems For Employers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97" name="Rectangle 96"/>
            <p:cNvSpPr>
              <a:spLocks noChangeArrowheads="1"/>
            </p:cNvSpPr>
            <p:nvPr/>
          </p:nvSpPr>
          <p:spPr bwMode="auto">
            <a:xfrm>
              <a:off x="1722755" y="2486025"/>
              <a:ext cx="70993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Seasonal Unemployment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98" name="Rectangle 97"/>
            <p:cNvSpPr>
              <a:spLocks noChangeArrowheads="1"/>
            </p:cNvSpPr>
            <p:nvPr/>
          </p:nvSpPr>
          <p:spPr bwMode="auto">
            <a:xfrm>
              <a:off x="1722755" y="2609850"/>
              <a:ext cx="73088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Hostility Towards Tourism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1722755" y="2733675"/>
              <a:ext cx="43434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Housing Issues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00" name="Rectangle 99"/>
            <p:cNvSpPr>
              <a:spLocks noChangeArrowheads="1"/>
            </p:cNvSpPr>
            <p:nvPr/>
          </p:nvSpPr>
          <p:spPr bwMode="auto">
            <a:xfrm>
              <a:off x="1979295" y="1585595"/>
              <a:ext cx="37084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700" b="1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Negative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01" name="Rectangle 100"/>
            <p:cNvSpPr>
              <a:spLocks noChangeArrowheads="1"/>
            </p:cNvSpPr>
            <p:nvPr/>
          </p:nvSpPr>
          <p:spPr bwMode="auto">
            <a:xfrm>
              <a:off x="1671320" y="3157220"/>
              <a:ext cx="1327150" cy="880745"/>
            </a:xfrm>
            <a:prstGeom prst="rect">
              <a:avLst/>
            </a:prstGeom>
            <a:noFill/>
            <a:ln w="508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2" name="Rectangle 101"/>
            <p:cNvSpPr>
              <a:spLocks noChangeArrowheads="1"/>
            </p:cNvSpPr>
            <p:nvPr/>
          </p:nvSpPr>
          <p:spPr bwMode="auto">
            <a:xfrm>
              <a:off x="1725295" y="3190240"/>
              <a:ext cx="99187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Release From Stress/Recuperation 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03" name="Rectangle 102"/>
            <p:cNvSpPr>
              <a:spLocks noChangeArrowheads="1"/>
            </p:cNvSpPr>
            <p:nvPr/>
          </p:nvSpPr>
          <p:spPr bwMode="auto">
            <a:xfrm>
              <a:off x="1725295" y="3273425"/>
              <a:ext cx="14160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Time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04" name="Rectangle 103"/>
            <p:cNvSpPr>
              <a:spLocks noChangeArrowheads="1"/>
            </p:cNvSpPr>
            <p:nvPr/>
          </p:nvSpPr>
          <p:spPr bwMode="auto">
            <a:xfrm>
              <a:off x="1725295" y="3397250"/>
              <a:ext cx="107632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Time To Repair/Improve Infrastructure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05" name="Rectangle 104"/>
            <p:cNvSpPr>
              <a:spLocks noChangeArrowheads="1"/>
            </p:cNvSpPr>
            <p:nvPr/>
          </p:nvSpPr>
          <p:spPr bwMode="auto">
            <a:xfrm>
              <a:off x="1725295" y="3521075"/>
              <a:ext cx="91440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Some Seasonal Work Pays Well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06" name="Rectangle 105"/>
            <p:cNvSpPr>
              <a:spLocks noChangeArrowheads="1"/>
            </p:cNvSpPr>
            <p:nvPr/>
          </p:nvSpPr>
          <p:spPr bwMode="auto">
            <a:xfrm>
              <a:off x="1725295" y="3644900"/>
              <a:ext cx="103060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Complements Traditional Patterns of 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07" name="Rectangle 106"/>
            <p:cNvSpPr>
              <a:spLocks noChangeArrowheads="1"/>
            </p:cNvSpPr>
            <p:nvPr/>
          </p:nvSpPr>
          <p:spPr bwMode="auto">
            <a:xfrm>
              <a:off x="1725295" y="3727450"/>
              <a:ext cx="35306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Employment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08" name="Rectangle 107"/>
            <p:cNvSpPr>
              <a:spLocks noChangeArrowheads="1"/>
            </p:cNvSpPr>
            <p:nvPr/>
          </p:nvSpPr>
          <p:spPr bwMode="auto">
            <a:xfrm>
              <a:off x="1725295" y="3851275"/>
              <a:ext cx="103124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Chance For  Ecological Environment 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09" name="Rectangle 108"/>
            <p:cNvSpPr>
              <a:spLocks noChangeArrowheads="1"/>
            </p:cNvSpPr>
            <p:nvPr/>
          </p:nvSpPr>
          <p:spPr bwMode="auto">
            <a:xfrm>
              <a:off x="1725295" y="3933825"/>
              <a:ext cx="32829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To Recover 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10" name="Rectangle 109"/>
            <p:cNvSpPr>
              <a:spLocks noChangeArrowheads="1"/>
            </p:cNvSpPr>
            <p:nvPr/>
          </p:nvSpPr>
          <p:spPr bwMode="auto">
            <a:xfrm>
              <a:off x="2037080" y="3036570"/>
              <a:ext cx="34099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700" b="1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Positive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11" name="Rectangle 110"/>
            <p:cNvSpPr>
              <a:spLocks noChangeArrowheads="1"/>
            </p:cNvSpPr>
            <p:nvPr/>
          </p:nvSpPr>
          <p:spPr bwMode="auto">
            <a:xfrm>
              <a:off x="3294380" y="1711325"/>
              <a:ext cx="1153160" cy="1706880"/>
            </a:xfrm>
            <a:prstGeom prst="rect">
              <a:avLst/>
            </a:prstGeom>
            <a:noFill/>
            <a:ln w="508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2" name="Rectangle 111"/>
            <p:cNvSpPr>
              <a:spLocks noChangeArrowheads="1"/>
            </p:cNvSpPr>
            <p:nvPr/>
          </p:nvSpPr>
          <p:spPr bwMode="auto">
            <a:xfrm>
              <a:off x="3348355" y="1744980"/>
              <a:ext cx="71691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 dirty="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Confront Global Warming</a:t>
              </a:r>
              <a:endParaRPr lang="en-US" sz="1100" dirty="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13" name="Rectangle 112"/>
            <p:cNvSpPr>
              <a:spLocks noChangeArrowheads="1"/>
            </p:cNvSpPr>
            <p:nvPr/>
          </p:nvSpPr>
          <p:spPr bwMode="auto">
            <a:xfrm>
              <a:off x="3348355" y="1868805"/>
              <a:ext cx="41656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Invest In Snow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14" name="Rectangle 113"/>
            <p:cNvSpPr>
              <a:spLocks noChangeArrowheads="1"/>
            </p:cNvSpPr>
            <p:nvPr/>
          </p:nvSpPr>
          <p:spPr bwMode="auto">
            <a:xfrm>
              <a:off x="3802380" y="1868805"/>
              <a:ext cx="2159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-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15" name="Rectangle 114"/>
            <p:cNvSpPr>
              <a:spLocks noChangeArrowheads="1"/>
            </p:cNvSpPr>
            <p:nvPr/>
          </p:nvSpPr>
          <p:spPr bwMode="auto">
            <a:xfrm>
              <a:off x="3827145" y="1868805"/>
              <a:ext cx="20510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Making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16" name="Rectangle 115"/>
            <p:cNvSpPr>
              <a:spLocks noChangeArrowheads="1"/>
            </p:cNvSpPr>
            <p:nvPr/>
          </p:nvSpPr>
          <p:spPr bwMode="auto">
            <a:xfrm>
              <a:off x="3348355" y="1992630"/>
              <a:ext cx="63182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Product Diversification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17" name="Rectangle 116"/>
            <p:cNvSpPr>
              <a:spLocks noChangeArrowheads="1"/>
            </p:cNvSpPr>
            <p:nvPr/>
          </p:nvSpPr>
          <p:spPr bwMode="auto">
            <a:xfrm>
              <a:off x="3348355" y="2116455"/>
              <a:ext cx="58991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Two Centre Holidays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18" name="Rectangle 117"/>
            <p:cNvSpPr>
              <a:spLocks noChangeArrowheads="1"/>
            </p:cNvSpPr>
            <p:nvPr/>
          </p:nvSpPr>
          <p:spPr bwMode="auto">
            <a:xfrm>
              <a:off x="3348355" y="2240280"/>
              <a:ext cx="60706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Market Diversification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19" name="Rectangle 118"/>
            <p:cNvSpPr>
              <a:spLocks noChangeArrowheads="1"/>
            </p:cNvSpPr>
            <p:nvPr/>
          </p:nvSpPr>
          <p:spPr bwMode="auto">
            <a:xfrm>
              <a:off x="3348355" y="2364105"/>
              <a:ext cx="13081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Four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20" name="Rectangle 119"/>
            <p:cNvSpPr>
              <a:spLocks noChangeArrowheads="1"/>
            </p:cNvSpPr>
            <p:nvPr/>
          </p:nvSpPr>
          <p:spPr bwMode="auto">
            <a:xfrm>
              <a:off x="3491230" y="2364105"/>
              <a:ext cx="2159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-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21" name="Rectangle 120"/>
            <p:cNvSpPr>
              <a:spLocks noChangeArrowheads="1"/>
            </p:cNvSpPr>
            <p:nvPr/>
          </p:nvSpPr>
          <p:spPr bwMode="auto">
            <a:xfrm>
              <a:off x="3514725" y="2364105"/>
              <a:ext cx="45212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Season Resorts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22" name="Rectangle 121"/>
            <p:cNvSpPr>
              <a:spLocks noChangeArrowheads="1"/>
            </p:cNvSpPr>
            <p:nvPr/>
          </p:nvSpPr>
          <p:spPr bwMode="auto">
            <a:xfrm>
              <a:off x="3348355" y="2488565"/>
              <a:ext cx="59309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Events And Festivals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23" name="Rectangle 122"/>
            <p:cNvSpPr>
              <a:spLocks noChangeArrowheads="1"/>
            </p:cNvSpPr>
            <p:nvPr/>
          </p:nvSpPr>
          <p:spPr bwMode="auto">
            <a:xfrm>
              <a:off x="3348355" y="2612390"/>
              <a:ext cx="78740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Price Differentials And Yield 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24" name="Rectangle 123"/>
            <p:cNvSpPr>
              <a:spLocks noChangeArrowheads="1"/>
            </p:cNvSpPr>
            <p:nvPr/>
          </p:nvSpPr>
          <p:spPr bwMode="auto">
            <a:xfrm>
              <a:off x="3348355" y="2694940"/>
              <a:ext cx="37084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Management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25" name="Rectangle 124"/>
            <p:cNvSpPr>
              <a:spLocks noChangeArrowheads="1"/>
            </p:cNvSpPr>
            <p:nvPr/>
          </p:nvSpPr>
          <p:spPr bwMode="auto">
            <a:xfrm>
              <a:off x="3348355" y="2818765"/>
              <a:ext cx="54737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Employee retention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26" name="Rectangle 125"/>
            <p:cNvSpPr>
              <a:spLocks noChangeArrowheads="1"/>
            </p:cNvSpPr>
            <p:nvPr/>
          </p:nvSpPr>
          <p:spPr bwMode="auto">
            <a:xfrm>
              <a:off x="3348355" y="2942590"/>
              <a:ext cx="8128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Co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27" name="Rectangle 126"/>
            <p:cNvSpPr>
              <a:spLocks noChangeArrowheads="1"/>
            </p:cNvSpPr>
            <p:nvPr/>
          </p:nvSpPr>
          <p:spPr bwMode="auto">
            <a:xfrm>
              <a:off x="3437255" y="2942590"/>
              <a:ext cx="2159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-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28" name="Rectangle 127"/>
            <p:cNvSpPr>
              <a:spLocks noChangeArrowheads="1"/>
            </p:cNvSpPr>
            <p:nvPr/>
          </p:nvSpPr>
          <p:spPr bwMode="auto">
            <a:xfrm>
              <a:off x="3460750" y="2942590"/>
              <a:ext cx="78422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Operation And Partnerships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29" name="Rectangle 128"/>
            <p:cNvSpPr>
              <a:spLocks noChangeArrowheads="1"/>
            </p:cNvSpPr>
            <p:nvPr/>
          </p:nvSpPr>
          <p:spPr bwMode="auto">
            <a:xfrm>
              <a:off x="3348355" y="3066415"/>
              <a:ext cx="14859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State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30" name="Rectangle 129"/>
            <p:cNvSpPr>
              <a:spLocks noChangeArrowheads="1"/>
            </p:cNvSpPr>
            <p:nvPr/>
          </p:nvSpPr>
          <p:spPr bwMode="auto">
            <a:xfrm>
              <a:off x="3510280" y="3066415"/>
              <a:ext cx="2159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-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31" name="Rectangle 130"/>
            <p:cNvSpPr>
              <a:spLocks noChangeArrowheads="1"/>
            </p:cNvSpPr>
            <p:nvPr/>
          </p:nvSpPr>
          <p:spPr bwMode="auto">
            <a:xfrm>
              <a:off x="3533140" y="3066415"/>
              <a:ext cx="51562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initiated measures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32" name="Rectangle 131"/>
            <p:cNvSpPr>
              <a:spLocks noChangeArrowheads="1"/>
            </p:cNvSpPr>
            <p:nvPr/>
          </p:nvSpPr>
          <p:spPr bwMode="auto">
            <a:xfrm>
              <a:off x="3348355" y="3190240"/>
              <a:ext cx="621665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Aggressive Promotion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33" name="Rectangle 132"/>
            <p:cNvSpPr>
              <a:spLocks noChangeArrowheads="1"/>
            </p:cNvSpPr>
            <p:nvPr/>
          </p:nvSpPr>
          <p:spPr bwMode="auto">
            <a:xfrm>
              <a:off x="3348355" y="3314700"/>
              <a:ext cx="533400" cy="2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500">
                  <a:solidFill>
                    <a:srgbClr val="000000"/>
                  </a:solidFill>
                  <a:effectLst/>
                  <a:latin typeface="Arial" charset="0"/>
                  <a:ea typeface="Calibri" charset="0"/>
                  <a:cs typeface="Times New Roman" charset="0"/>
                </a:rPr>
                <a:t>Seasonal Closures</a:t>
              </a:r>
              <a:endParaRPr lang="en-US" sz="1100">
                <a:effectLst/>
                <a:latin typeface="Calibri" charset="0"/>
                <a:ea typeface="Calibri" charset="0"/>
                <a:cs typeface="Times New Roman" charset="0"/>
              </a:endParaRPr>
            </a:p>
          </p:txBody>
        </p:sp>
        <p:cxnSp>
          <p:nvCxnSpPr>
            <p:cNvPr id="134" name="Line 132"/>
            <p:cNvCxnSpPr/>
            <p:nvPr/>
          </p:nvCxnSpPr>
          <p:spPr bwMode="auto">
            <a:xfrm>
              <a:off x="1344295" y="1959610"/>
              <a:ext cx="167640" cy="0"/>
            </a:xfrm>
            <a:prstGeom prst="line">
              <a:avLst/>
            </a:prstGeom>
            <a:noFill/>
            <a:ln w="508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" name="Line 133"/>
            <p:cNvCxnSpPr/>
            <p:nvPr/>
          </p:nvCxnSpPr>
          <p:spPr bwMode="auto">
            <a:xfrm>
              <a:off x="1351915" y="3448685"/>
              <a:ext cx="160020" cy="0"/>
            </a:xfrm>
            <a:prstGeom prst="line">
              <a:avLst/>
            </a:prstGeom>
            <a:noFill/>
            <a:ln w="508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6" name="Line 134"/>
            <p:cNvCxnSpPr/>
            <p:nvPr/>
          </p:nvCxnSpPr>
          <p:spPr bwMode="auto">
            <a:xfrm>
              <a:off x="1511935" y="1959610"/>
              <a:ext cx="0" cy="1487170"/>
            </a:xfrm>
            <a:prstGeom prst="line">
              <a:avLst/>
            </a:prstGeom>
            <a:noFill/>
            <a:ln w="508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7" name="Freeform 136"/>
            <p:cNvSpPr>
              <a:spLocks noEditPoints="1"/>
            </p:cNvSpPr>
            <p:nvPr/>
          </p:nvSpPr>
          <p:spPr bwMode="auto">
            <a:xfrm>
              <a:off x="1501140" y="2145030"/>
              <a:ext cx="170180" cy="41275"/>
            </a:xfrm>
            <a:custGeom>
              <a:avLst/>
              <a:gdLst>
                <a:gd name="T0" fmla="*/ 4 w 268"/>
                <a:gd name="T1" fmla="*/ 28 h 65"/>
                <a:gd name="T2" fmla="*/ 214 w 268"/>
                <a:gd name="T3" fmla="*/ 28 h 65"/>
                <a:gd name="T4" fmla="*/ 216 w 268"/>
                <a:gd name="T5" fmla="*/ 29 h 65"/>
                <a:gd name="T6" fmla="*/ 217 w 268"/>
                <a:gd name="T7" fmla="*/ 29 h 65"/>
                <a:gd name="T8" fmla="*/ 217 w 268"/>
                <a:gd name="T9" fmla="*/ 30 h 65"/>
                <a:gd name="T10" fmla="*/ 218 w 268"/>
                <a:gd name="T11" fmla="*/ 33 h 65"/>
                <a:gd name="T12" fmla="*/ 217 w 268"/>
                <a:gd name="T13" fmla="*/ 34 h 65"/>
                <a:gd name="T14" fmla="*/ 217 w 268"/>
                <a:gd name="T15" fmla="*/ 35 h 65"/>
                <a:gd name="T16" fmla="*/ 216 w 268"/>
                <a:gd name="T17" fmla="*/ 35 h 65"/>
                <a:gd name="T18" fmla="*/ 214 w 268"/>
                <a:gd name="T19" fmla="*/ 37 h 65"/>
                <a:gd name="T20" fmla="*/ 4 w 268"/>
                <a:gd name="T21" fmla="*/ 37 h 65"/>
                <a:gd name="T22" fmla="*/ 3 w 268"/>
                <a:gd name="T23" fmla="*/ 35 h 65"/>
                <a:gd name="T24" fmla="*/ 2 w 268"/>
                <a:gd name="T25" fmla="*/ 35 h 65"/>
                <a:gd name="T26" fmla="*/ 0 w 268"/>
                <a:gd name="T27" fmla="*/ 34 h 65"/>
                <a:gd name="T28" fmla="*/ 0 w 268"/>
                <a:gd name="T29" fmla="*/ 33 h 65"/>
                <a:gd name="T30" fmla="*/ 0 w 268"/>
                <a:gd name="T31" fmla="*/ 30 h 65"/>
                <a:gd name="T32" fmla="*/ 2 w 268"/>
                <a:gd name="T33" fmla="*/ 29 h 65"/>
                <a:gd name="T34" fmla="*/ 3 w 268"/>
                <a:gd name="T35" fmla="*/ 29 h 65"/>
                <a:gd name="T36" fmla="*/ 4 w 268"/>
                <a:gd name="T37" fmla="*/ 28 h 65"/>
                <a:gd name="T38" fmla="*/ 4 w 268"/>
                <a:gd name="T39" fmla="*/ 28 h 65"/>
                <a:gd name="T40" fmla="*/ 202 w 268"/>
                <a:gd name="T41" fmla="*/ 0 h 65"/>
                <a:gd name="T42" fmla="*/ 268 w 268"/>
                <a:gd name="T43" fmla="*/ 33 h 65"/>
                <a:gd name="T44" fmla="*/ 202 w 268"/>
                <a:gd name="T45" fmla="*/ 65 h 65"/>
                <a:gd name="T46" fmla="*/ 202 w 268"/>
                <a:gd name="T4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8" h="65">
                  <a:moveTo>
                    <a:pt x="4" y="28"/>
                  </a:moveTo>
                  <a:lnTo>
                    <a:pt x="214" y="28"/>
                  </a:lnTo>
                  <a:lnTo>
                    <a:pt x="216" y="29"/>
                  </a:lnTo>
                  <a:lnTo>
                    <a:pt x="217" y="29"/>
                  </a:lnTo>
                  <a:lnTo>
                    <a:pt x="217" y="30"/>
                  </a:lnTo>
                  <a:lnTo>
                    <a:pt x="218" y="33"/>
                  </a:lnTo>
                  <a:lnTo>
                    <a:pt x="217" y="34"/>
                  </a:lnTo>
                  <a:lnTo>
                    <a:pt x="217" y="35"/>
                  </a:lnTo>
                  <a:lnTo>
                    <a:pt x="216" y="35"/>
                  </a:lnTo>
                  <a:lnTo>
                    <a:pt x="214" y="37"/>
                  </a:lnTo>
                  <a:lnTo>
                    <a:pt x="4" y="37"/>
                  </a:lnTo>
                  <a:lnTo>
                    <a:pt x="3" y="35"/>
                  </a:lnTo>
                  <a:lnTo>
                    <a:pt x="2" y="35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0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4" y="28"/>
                  </a:lnTo>
                  <a:lnTo>
                    <a:pt x="4" y="28"/>
                  </a:lnTo>
                  <a:close/>
                  <a:moveTo>
                    <a:pt x="202" y="0"/>
                  </a:moveTo>
                  <a:lnTo>
                    <a:pt x="268" y="33"/>
                  </a:lnTo>
                  <a:lnTo>
                    <a:pt x="202" y="65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000000"/>
            </a:solidFill>
            <a:ln w="63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38" name="Freeform 137"/>
            <p:cNvSpPr>
              <a:spLocks noEditPoints="1"/>
            </p:cNvSpPr>
            <p:nvPr/>
          </p:nvSpPr>
          <p:spPr bwMode="auto">
            <a:xfrm>
              <a:off x="1508760" y="3293745"/>
              <a:ext cx="171450" cy="41275"/>
            </a:xfrm>
            <a:custGeom>
              <a:avLst/>
              <a:gdLst>
                <a:gd name="T0" fmla="*/ 5 w 270"/>
                <a:gd name="T1" fmla="*/ 28 h 65"/>
                <a:gd name="T2" fmla="*/ 214 w 270"/>
                <a:gd name="T3" fmla="*/ 28 h 65"/>
                <a:gd name="T4" fmla="*/ 215 w 270"/>
                <a:gd name="T5" fmla="*/ 28 h 65"/>
                <a:gd name="T6" fmla="*/ 217 w 270"/>
                <a:gd name="T7" fmla="*/ 30 h 65"/>
                <a:gd name="T8" fmla="*/ 218 w 270"/>
                <a:gd name="T9" fmla="*/ 31 h 65"/>
                <a:gd name="T10" fmla="*/ 218 w 270"/>
                <a:gd name="T11" fmla="*/ 32 h 65"/>
                <a:gd name="T12" fmla="*/ 218 w 270"/>
                <a:gd name="T13" fmla="*/ 34 h 65"/>
                <a:gd name="T14" fmla="*/ 217 w 270"/>
                <a:gd name="T15" fmla="*/ 35 h 65"/>
                <a:gd name="T16" fmla="*/ 215 w 270"/>
                <a:gd name="T17" fmla="*/ 36 h 65"/>
                <a:gd name="T18" fmla="*/ 214 w 270"/>
                <a:gd name="T19" fmla="*/ 36 h 65"/>
                <a:gd name="T20" fmla="*/ 5 w 270"/>
                <a:gd name="T21" fmla="*/ 36 h 65"/>
                <a:gd name="T22" fmla="*/ 3 w 270"/>
                <a:gd name="T23" fmla="*/ 36 h 65"/>
                <a:gd name="T24" fmla="*/ 1 w 270"/>
                <a:gd name="T25" fmla="*/ 35 h 65"/>
                <a:gd name="T26" fmla="*/ 1 w 270"/>
                <a:gd name="T27" fmla="*/ 34 h 65"/>
                <a:gd name="T28" fmla="*/ 0 w 270"/>
                <a:gd name="T29" fmla="*/ 32 h 65"/>
                <a:gd name="T30" fmla="*/ 1 w 270"/>
                <a:gd name="T31" fmla="*/ 31 h 65"/>
                <a:gd name="T32" fmla="*/ 1 w 270"/>
                <a:gd name="T33" fmla="*/ 30 h 65"/>
                <a:gd name="T34" fmla="*/ 3 w 270"/>
                <a:gd name="T35" fmla="*/ 28 h 65"/>
                <a:gd name="T36" fmla="*/ 5 w 270"/>
                <a:gd name="T37" fmla="*/ 28 h 65"/>
                <a:gd name="T38" fmla="*/ 5 w 270"/>
                <a:gd name="T39" fmla="*/ 28 h 65"/>
                <a:gd name="T40" fmla="*/ 204 w 270"/>
                <a:gd name="T41" fmla="*/ 0 h 65"/>
                <a:gd name="T42" fmla="*/ 270 w 270"/>
                <a:gd name="T43" fmla="*/ 32 h 65"/>
                <a:gd name="T44" fmla="*/ 204 w 270"/>
                <a:gd name="T45" fmla="*/ 65 h 65"/>
                <a:gd name="T46" fmla="*/ 204 w 270"/>
                <a:gd name="T4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0" h="65">
                  <a:moveTo>
                    <a:pt x="5" y="28"/>
                  </a:moveTo>
                  <a:lnTo>
                    <a:pt x="214" y="28"/>
                  </a:lnTo>
                  <a:lnTo>
                    <a:pt x="215" y="28"/>
                  </a:lnTo>
                  <a:lnTo>
                    <a:pt x="217" y="30"/>
                  </a:lnTo>
                  <a:lnTo>
                    <a:pt x="218" y="31"/>
                  </a:lnTo>
                  <a:lnTo>
                    <a:pt x="218" y="32"/>
                  </a:lnTo>
                  <a:lnTo>
                    <a:pt x="218" y="34"/>
                  </a:lnTo>
                  <a:lnTo>
                    <a:pt x="217" y="35"/>
                  </a:lnTo>
                  <a:lnTo>
                    <a:pt x="215" y="36"/>
                  </a:lnTo>
                  <a:lnTo>
                    <a:pt x="214" y="36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3" y="28"/>
                  </a:lnTo>
                  <a:lnTo>
                    <a:pt x="5" y="28"/>
                  </a:lnTo>
                  <a:lnTo>
                    <a:pt x="5" y="28"/>
                  </a:lnTo>
                  <a:close/>
                  <a:moveTo>
                    <a:pt x="204" y="0"/>
                  </a:moveTo>
                  <a:lnTo>
                    <a:pt x="270" y="32"/>
                  </a:lnTo>
                  <a:lnTo>
                    <a:pt x="204" y="65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000000"/>
            </a:solidFill>
            <a:ln w="63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39" name="Freeform 138"/>
            <p:cNvSpPr>
              <a:spLocks noEditPoints="1"/>
            </p:cNvSpPr>
            <p:nvPr/>
          </p:nvSpPr>
          <p:spPr bwMode="auto">
            <a:xfrm>
              <a:off x="2961640" y="2268855"/>
              <a:ext cx="337820" cy="41910"/>
            </a:xfrm>
            <a:custGeom>
              <a:avLst/>
              <a:gdLst>
                <a:gd name="T0" fmla="*/ 4 w 532"/>
                <a:gd name="T1" fmla="*/ 29 h 66"/>
                <a:gd name="T2" fmla="*/ 477 w 532"/>
                <a:gd name="T3" fmla="*/ 29 h 66"/>
                <a:gd name="T4" fmla="*/ 478 w 532"/>
                <a:gd name="T5" fmla="*/ 29 h 66"/>
                <a:gd name="T6" fmla="*/ 479 w 532"/>
                <a:gd name="T7" fmla="*/ 29 h 66"/>
                <a:gd name="T8" fmla="*/ 480 w 532"/>
                <a:gd name="T9" fmla="*/ 30 h 66"/>
                <a:gd name="T10" fmla="*/ 480 w 532"/>
                <a:gd name="T11" fmla="*/ 33 h 66"/>
                <a:gd name="T12" fmla="*/ 480 w 532"/>
                <a:gd name="T13" fmla="*/ 34 h 66"/>
                <a:gd name="T14" fmla="*/ 479 w 532"/>
                <a:gd name="T15" fmla="*/ 36 h 66"/>
                <a:gd name="T16" fmla="*/ 478 w 532"/>
                <a:gd name="T17" fmla="*/ 37 h 66"/>
                <a:gd name="T18" fmla="*/ 477 w 532"/>
                <a:gd name="T19" fmla="*/ 37 h 66"/>
                <a:gd name="T20" fmla="*/ 4 w 532"/>
                <a:gd name="T21" fmla="*/ 37 h 66"/>
                <a:gd name="T22" fmla="*/ 2 w 532"/>
                <a:gd name="T23" fmla="*/ 37 h 66"/>
                <a:gd name="T24" fmla="*/ 1 w 532"/>
                <a:gd name="T25" fmla="*/ 36 h 66"/>
                <a:gd name="T26" fmla="*/ 0 w 532"/>
                <a:gd name="T27" fmla="*/ 34 h 66"/>
                <a:gd name="T28" fmla="*/ 0 w 532"/>
                <a:gd name="T29" fmla="*/ 33 h 66"/>
                <a:gd name="T30" fmla="*/ 0 w 532"/>
                <a:gd name="T31" fmla="*/ 30 h 66"/>
                <a:gd name="T32" fmla="*/ 1 w 532"/>
                <a:gd name="T33" fmla="*/ 29 h 66"/>
                <a:gd name="T34" fmla="*/ 2 w 532"/>
                <a:gd name="T35" fmla="*/ 29 h 66"/>
                <a:gd name="T36" fmla="*/ 4 w 532"/>
                <a:gd name="T37" fmla="*/ 29 h 66"/>
                <a:gd name="T38" fmla="*/ 4 w 532"/>
                <a:gd name="T39" fmla="*/ 29 h 66"/>
                <a:gd name="T40" fmla="*/ 466 w 532"/>
                <a:gd name="T41" fmla="*/ 0 h 66"/>
                <a:gd name="T42" fmla="*/ 532 w 532"/>
                <a:gd name="T43" fmla="*/ 33 h 66"/>
                <a:gd name="T44" fmla="*/ 466 w 532"/>
                <a:gd name="T45" fmla="*/ 66 h 66"/>
                <a:gd name="T46" fmla="*/ 466 w 532"/>
                <a:gd name="T4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32" h="66">
                  <a:moveTo>
                    <a:pt x="4" y="29"/>
                  </a:moveTo>
                  <a:lnTo>
                    <a:pt x="477" y="29"/>
                  </a:lnTo>
                  <a:lnTo>
                    <a:pt x="478" y="29"/>
                  </a:lnTo>
                  <a:lnTo>
                    <a:pt x="479" y="29"/>
                  </a:lnTo>
                  <a:lnTo>
                    <a:pt x="480" y="30"/>
                  </a:lnTo>
                  <a:lnTo>
                    <a:pt x="480" y="33"/>
                  </a:lnTo>
                  <a:lnTo>
                    <a:pt x="480" y="34"/>
                  </a:lnTo>
                  <a:lnTo>
                    <a:pt x="479" y="36"/>
                  </a:lnTo>
                  <a:lnTo>
                    <a:pt x="478" y="37"/>
                  </a:lnTo>
                  <a:lnTo>
                    <a:pt x="477" y="37"/>
                  </a:lnTo>
                  <a:lnTo>
                    <a:pt x="4" y="37"/>
                  </a:lnTo>
                  <a:lnTo>
                    <a:pt x="2" y="37"/>
                  </a:lnTo>
                  <a:lnTo>
                    <a:pt x="1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0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4" y="29"/>
                  </a:lnTo>
                  <a:lnTo>
                    <a:pt x="4" y="29"/>
                  </a:lnTo>
                  <a:close/>
                  <a:moveTo>
                    <a:pt x="466" y="0"/>
                  </a:moveTo>
                  <a:lnTo>
                    <a:pt x="532" y="33"/>
                  </a:lnTo>
                  <a:lnTo>
                    <a:pt x="466" y="66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rgbClr val="000000"/>
            </a:solidFill>
            <a:ln w="63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140" name="Rectangle 139"/>
          <p:cNvSpPr/>
          <p:nvPr/>
        </p:nvSpPr>
        <p:spPr>
          <a:xfrm>
            <a:off x="4329853" y="6046383"/>
            <a:ext cx="4510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effectLst/>
                <a:latin typeface="Times New Roman" charset="0"/>
                <a:ea typeface="Calibri" charset="0"/>
              </a:rPr>
              <a:t>Source: Adapted from Hudson &amp; Cross, 2005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39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dirty="0"/>
              <a:t>Case Study </a:t>
            </a:r>
            <a:r>
              <a:rPr lang="en-US" dirty="0"/>
              <a:t/>
            </a:r>
            <a:br>
              <a:rPr lang="en-US" dirty="0"/>
            </a:br>
            <a:r>
              <a:rPr lang="en-CA" b="1" dirty="0"/>
              <a:t>From humble to hedonistic: </a:t>
            </a:r>
            <a:r>
              <a:rPr lang="zh-CN" altLang="en-US" b="1" dirty="0" smtClean="0"/>
              <a:t/>
            </a:r>
            <a:br>
              <a:rPr lang="zh-CN" altLang="en-US" b="1" dirty="0" smtClean="0"/>
            </a:br>
            <a:r>
              <a:rPr lang="en-CA" b="1" dirty="0" smtClean="0"/>
              <a:t>The </a:t>
            </a:r>
            <a:r>
              <a:rPr lang="en-CA" b="1" dirty="0"/>
              <a:t>gentrification of </a:t>
            </a:r>
            <a:r>
              <a:rPr lang="en-CA" b="1" dirty="0" err="1"/>
              <a:t>Andermatt</a:t>
            </a:r>
            <a:r>
              <a:rPr lang="en-CA" b="1" dirty="0"/>
              <a:t>, Switzerland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1130" y="2011493"/>
            <a:ext cx="4280370" cy="3424107"/>
          </a:xfrm>
        </p:spPr>
        <p:txBody>
          <a:bodyPr>
            <a:noAutofit/>
          </a:bodyPr>
          <a:lstStyle/>
          <a:p>
            <a:r>
              <a:rPr lang="en-US" altLang="zh-CN" sz="2400" dirty="0"/>
              <a:t>T</a:t>
            </a:r>
            <a:r>
              <a:rPr lang="en-CA" sz="2400" dirty="0" err="1" smtClean="0"/>
              <a:t>ransform</a:t>
            </a:r>
            <a:r>
              <a:rPr lang="en-CA" sz="2400" dirty="0"/>
              <a:t> </a:t>
            </a:r>
            <a:r>
              <a:rPr lang="en-CA" sz="2400" u="sng" dirty="0">
                <a:hlinkClick r:id="rId2"/>
              </a:rPr>
              <a:t>Andermatt</a:t>
            </a:r>
            <a:r>
              <a:rPr lang="en-CA" sz="2400" dirty="0"/>
              <a:t> into a year-round </a:t>
            </a:r>
            <a:r>
              <a:rPr lang="en-CA" sz="2400" dirty="0" smtClean="0"/>
              <a:t>resort</a:t>
            </a:r>
            <a:endParaRPr lang="zh-CN" altLang="en-US" sz="2400" dirty="0" smtClean="0"/>
          </a:p>
          <a:p>
            <a:pPr lvl="1">
              <a:buFont typeface="Arial" charset="0"/>
              <a:buChar char="•"/>
            </a:pPr>
            <a:r>
              <a:rPr lang="en-CA" sz="2400" dirty="0"/>
              <a:t>community </a:t>
            </a:r>
            <a:r>
              <a:rPr lang="en-CA" sz="2400" dirty="0" smtClean="0"/>
              <a:t>collaboration</a:t>
            </a:r>
            <a:endParaRPr lang="zh-CN" altLang="en-US" sz="2400" dirty="0"/>
          </a:p>
          <a:p>
            <a:pPr lvl="1">
              <a:buFont typeface="Arial" charset="0"/>
              <a:buChar char="•"/>
            </a:pPr>
            <a:r>
              <a:rPr lang="en-CA" sz="2400" dirty="0" smtClean="0"/>
              <a:t>ski </a:t>
            </a:r>
            <a:r>
              <a:rPr lang="en-CA" sz="2400" dirty="0"/>
              <a:t>lift </a:t>
            </a:r>
            <a:r>
              <a:rPr lang="en-CA" sz="2400" dirty="0" smtClean="0"/>
              <a:t>redevelopment</a:t>
            </a:r>
            <a:endParaRPr lang="zh-CN" altLang="en-US" sz="2400" dirty="0"/>
          </a:p>
          <a:p>
            <a:pPr lvl="1">
              <a:buFont typeface="Arial" charset="0"/>
              <a:buChar char="•"/>
            </a:pPr>
            <a:r>
              <a:rPr lang="en-CA" sz="2400" dirty="0" smtClean="0"/>
              <a:t>real </a:t>
            </a:r>
            <a:r>
              <a:rPr lang="en-CA" sz="2400" dirty="0"/>
              <a:t>estate development</a:t>
            </a:r>
            <a:r>
              <a:rPr lang="en-US" sz="2400" dirty="0"/>
              <a:t> </a:t>
            </a:r>
            <a:endParaRPr lang="zh-CN" altLang="en-US" sz="2400" dirty="0" smtClean="0"/>
          </a:p>
          <a:p>
            <a:pPr lvl="1">
              <a:buFont typeface="Arial" charset="0"/>
              <a:buChar char="•"/>
            </a:pPr>
            <a:r>
              <a:rPr lang="en-US" sz="2400" dirty="0"/>
              <a:t>a</a:t>
            </a:r>
            <a:r>
              <a:rPr lang="en-CA" sz="2400" smtClean="0"/>
              <a:t> </a:t>
            </a:r>
            <a:r>
              <a:rPr lang="en-CA" sz="2400" dirty="0"/>
              <a:t>five-star, deluxe </a:t>
            </a:r>
            <a:r>
              <a:rPr lang="en-CA" sz="2400" dirty="0" smtClean="0"/>
              <a:t>flagship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hotel</a:t>
            </a:r>
            <a:r>
              <a:rPr lang="en-US" sz="2400" dirty="0" smtClean="0"/>
              <a:t> </a:t>
            </a:r>
            <a:endParaRPr lang="zh-CN" altLang="en-US" sz="2400" dirty="0" smtClean="0"/>
          </a:p>
          <a:p>
            <a:pPr lvl="1">
              <a:buFont typeface="Arial" charset="0"/>
              <a:buChar char="•"/>
            </a:pPr>
            <a:r>
              <a:rPr lang="en-CA" sz="2400" dirty="0" smtClean="0"/>
              <a:t>create </a:t>
            </a:r>
            <a:r>
              <a:rPr lang="en-CA" sz="2400" dirty="0"/>
              <a:t>a stable, growing local community</a:t>
            </a:r>
            <a:r>
              <a:rPr lang="en-US" sz="2400" dirty="0"/>
              <a:t> 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0" y="2717800"/>
            <a:ext cx="4889500" cy="347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02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Topics</a:t>
            </a:r>
            <a:r>
              <a:rPr lang="zh-CN" altLang="en-US" b="1" dirty="0"/>
              <a:t> </a:t>
            </a:r>
            <a:r>
              <a:rPr lang="en-US" altLang="zh-CN" b="1" dirty="0"/>
              <a:t>Covered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>
              <a:buFont typeface="Courier New" charset="0"/>
              <a:buChar char="o"/>
            </a:pPr>
            <a:r>
              <a:rPr lang="en-CA" dirty="0"/>
              <a:t>Design and planning</a:t>
            </a:r>
            <a:endParaRPr lang="en-US" dirty="0"/>
          </a:p>
          <a:p>
            <a:pPr lvl="1">
              <a:buFont typeface="Arial" charset="0"/>
              <a:buChar char="•"/>
            </a:pPr>
            <a:r>
              <a:rPr lang="en-CA" dirty="0"/>
              <a:t>Development approval</a:t>
            </a:r>
            <a:endParaRPr lang="en-US" dirty="0"/>
          </a:p>
          <a:p>
            <a:pPr lvl="1">
              <a:buFont typeface="Arial" charset="0"/>
              <a:buChar char="•"/>
            </a:pPr>
            <a:r>
              <a:rPr lang="en-CA" dirty="0"/>
              <a:t>Site </a:t>
            </a:r>
            <a:r>
              <a:rPr lang="en-CA" dirty="0" smtClean="0"/>
              <a:t>feasibility</a:t>
            </a:r>
            <a:endParaRPr lang="zh-CN" altLang="en-US" dirty="0" smtClean="0"/>
          </a:p>
          <a:p>
            <a:pPr lvl="1">
              <a:buFont typeface="Arial" charset="0"/>
              <a:buChar char="•"/>
            </a:pPr>
            <a:r>
              <a:rPr lang="en-CA" dirty="0"/>
              <a:t>Design guidelines</a:t>
            </a:r>
            <a:endParaRPr lang="en-US" dirty="0"/>
          </a:p>
          <a:p>
            <a:pPr lvl="1">
              <a:buFont typeface="Arial" charset="0"/>
              <a:buChar char="•"/>
            </a:pPr>
            <a:r>
              <a:rPr lang="en-CA" dirty="0"/>
              <a:t>Development </a:t>
            </a:r>
            <a:r>
              <a:rPr lang="en-CA" dirty="0" smtClean="0"/>
              <a:t>styles</a:t>
            </a:r>
            <a:endParaRPr lang="zh-CN" altLang="en-US" dirty="0" smtClean="0"/>
          </a:p>
          <a:p>
            <a:pPr marL="228600" lvl="1">
              <a:lnSpc>
                <a:spcPct val="130000"/>
              </a:lnSpc>
              <a:spcBef>
                <a:spcPts val="1000"/>
              </a:spcBef>
              <a:buFont typeface="Courier New" charset="0"/>
              <a:buChar char="o"/>
            </a:pPr>
            <a:r>
              <a:rPr lang="en-CA" dirty="0"/>
              <a:t>Dealing with Seasonality </a:t>
            </a:r>
            <a:endParaRPr lang="en-US" dirty="0"/>
          </a:p>
          <a:p>
            <a:pPr lvl="1">
              <a:buFont typeface="Arial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541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0" y="618518"/>
            <a:ext cx="7772870" cy="1596177"/>
          </a:xfrm>
        </p:spPr>
        <p:txBody>
          <a:bodyPr>
            <a:normAutofit fontScale="90000"/>
          </a:bodyPr>
          <a:lstStyle/>
          <a:p>
            <a:r>
              <a:rPr lang="en-CA" b="1" dirty="0"/>
              <a:t>Spotlight </a:t>
            </a:r>
            <a:r>
              <a:rPr lang="en-US" dirty="0"/>
              <a:t/>
            </a:r>
            <a:br>
              <a:rPr lang="en-US" dirty="0"/>
            </a:br>
            <a:r>
              <a:rPr lang="en-CA" b="1" dirty="0"/>
              <a:t>Paul Mathews: World’s greatest </a:t>
            </a:r>
            <a:r>
              <a:rPr lang="zh-CN" altLang="en-US" b="1" dirty="0" smtClean="0"/>
              <a:t/>
            </a:r>
            <a:br>
              <a:rPr lang="zh-CN" altLang="en-US" b="1" dirty="0" smtClean="0"/>
            </a:br>
            <a:r>
              <a:rPr lang="en-CA" b="1" dirty="0" smtClean="0"/>
              <a:t>ski </a:t>
            </a:r>
            <a:r>
              <a:rPr lang="en-CA" b="1" dirty="0"/>
              <a:t>resort designer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68300" y="2113093"/>
            <a:ext cx="4017432" cy="4148007"/>
          </a:xfrm>
        </p:spPr>
        <p:txBody>
          <a:bodyPr>
            <a:normAutofit fontScale="92500"/>
          </a:bodyPr>
          <a:lstStyle/>
          <a:p>
            <a:pPr>
              <a:buFont typeface="Courier New" charset="0"/>
              <a:buChar char="o"/>
            </a:pPr>
            <a:r>
              <a:rPr lang="en-CA" dirty="0"/>
              <a:t>Paul </a:t>
            </a:r>
            <a:r>
              <a:rPr lang="en-CA" dirty="0" smtClean="0"/>
              <a:t>Mathews</a:t>
            </a:r>
            <a:endParaRPr lang="zh-CN" altLang="en-US" dirty="0"/>
          </a:p>
          <a:p>
            <a:pPr lvl="1">
              <a:buFont typeface="Arial" charset="0"/>
              <a:buChar char="•"/>
            </a:pPr>
            <a:r>
              <a:rPr lang="en-US" altLang="zh-CN" dirty="0" smtClean="0"/>
              <a:t>design</a:t>
            </a:r>
            <a:r>
              <a:rPr lang="zh-CN" altLang="en-US" dirty="0" smtClean="0"/>
              <a:t> </a:t>
            </a:r>
            <a:r>
              <a:rPr lang="en-CA" dirty="0"/>
              <a:t>ski resorts </a:t>
            </a:r>
            <a:endParaRPr lang="zh-CN" altLang="en-US" dirty="0" smtClean="0"/>
          </a:p>
          <a:p>
            <a:pPr>
              <a:buFont typeface="Courier New" charset="0"/>
              <a:buChar char="o"/>
            </a:pPr>
            <a:r>
              <a:rPr lang="en-CA" dirty="0" smtClean="0"/>
              <a:t>Whistler-based</a:t>
            </a:r>
            <a:r>
              <a:rPr lang="zh-CN" altLang="en-US" dirty="0" smtClean="0"/>
              <a:t> </a:t>
            </a:r>
            <a:r>
              <a:rPr lang="en-CA" dirty="0" smtClean="0"/>
              <a:t>company</a:t>
            </a:r>
            <a:r>
              <a:rPr lang="en-CA" dirty="0"/>
              <a:t>, </a:t>
            </a:r>
            <a:r>
              <a:rPr lang="en-CA" u="sng" dirty="0" smtClean="0">
                <a:hlinkClick r:id="rId2"/>
              </a:rPr>
              <a:t>Ecosign</a:t>
            </a:r>
            <a:r>
              <a:rPr lang="en-US" altLang="zh-CN" u="sng" dirty="0" smtClean="0"/>
              <a:t>:</a:t>
            </a:r>
            <a:r>
              <a:rPr lang="zh-CN" altLang="en-US" u="sng" dirty="0" smtClean="0"/>
              <a:t> </a:t>
            </a:r>
            <a:r>
              <a:rPr lang="en-US" altLang="zh-CN" dirty="0" smtClean="0"/>
              <a:t>“</a:t>
            </a:r>
            <a:r>
              <a:rPr lang="en-CA" dirty="0" smtClean="0"/>
              <a:t>ecological </a:t>
            </a:r>
            <a:r>
              <a:rPr lang="en-CA" dirty="0" smtClean="0"/>
              <a:t>design</a:t>
            </a:r>
            <a:r>
              <a:rPr lang="en-US" altLang="zh-CN" dirty="0" smtClean="0"/>
              <a:t>”</a:t>
            </a:r>
            <a:endParaRPr lang="zh-CN" altLang="en-US" dirty="0" smtClean="0"/>
          </a:p>
          <a:p>
            <a:pPr>
              <a:buFont typeface="Courier New" charset="0"/>
              <a:buChar char="o"/>
            </a:pPr>
            <a:r>
              <a:rPr lang="en-CA" dirty="0"/>
              <a:t>three important technological improvements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32" y="2113092"/>
            <a:ext cx="4758268" cy="41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6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Design and planning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1">
              <a:buFont typeface="Courier New" charset="0"/>
              <a:buChar char="o"/>
            </a:pPr>
            <a:r>
              <a:rPr lang="en-US" altLang="zh-CN" dirty="0"/>
              <a:t>K</a:t>
            </a:r>
            <a:r>
              <a:rPr lang="en-CA" dirty="0" err="1" smtClean="0"/>
              <a:t>ey</a:t>
            </a:r>
            <a:r>
              <a:rPr lang="en-CA" dirty="0" smtClean="0"/>
              <a:t> </a:t>
            </a:r>
            <a:r>
              <a:rPr lang="en-CA" dirty="0"/>
              <a:t>stages in the design of ski resorts</a:t>
            </a:r>
            <a:endParaRPr lang="zh-CN" altLang="en-US" dirty="0" smtClean="0"/>
          </a:p>
          <a:p>
            <a:pPr lvl="2">
              <a:buFont typeface="Arial" charset="0"/>
              <a:buChar char="•"/>
            </a:pPr>
            <a:r>
              <a:rPr lang="en-CA" dirty="0" smtClean="0"/>
              <a:t>Development </a:t>
            </a:r>
            <a:r>
              <a:rPr lang="en-CA" dirty="0"/>
              <a:t>approval</a:t>
            </a:r>
            <a:endParaRPr lang="en-US" dirty="0"/>
          </a:p>
          <a:p>
            <a:pPr lvl="2">
              <a:buFont typeface="Arial" charset="0"/>
              <a:buChar char="•"/>
            </a:pPr>
            <a:r>
              <a:rPr lang="en-CA" dirty="0"/>
              <a:t>Site feasibility</a:t>
            </a:r>
            <a:endParaRPr lang="zh-CN" altLang="en-US" dirty="0"/>
          </a:p>
          <a:p>
            <a:pPr lvl="2">
              <a:buFont typeface="Arial" charset="0"/>
              <a:buChar char="•"/>
            </a:pPr>
            <a:r>
              <a:rPr lang="en-CA" dirty="0"/>
              <a:t>Design guidelines</a:t>
            </a:r>
            <a:endParaRPr lang="en-US" dirty="0"/>
          </a:p>
          <a:p>
            <a:pPr lvl="2">
              <a:buFont typeface="Arial" charset="0"/>
              <a:buChar char="•"/>
            </a:pPr>
            <a:r>
              <a:rPr lang="en-CA" dirty="0"/>
              <a:t>Development styles</a:t>
            </a:r>
            <a:endParaRPr lang="zh-CN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309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Proposed Jumbo Glacier Resort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337" y="2024195"/>
            <a:ext cx="7216333" cy="4287705"/>
          </a:xfrm>
        </p:spPr>
      </p:pic>
    </p:spTree>
    <p:extLst>
      <p:ext uri="{BB962C8B-B14F-4D97-AF65-F5344CB8AC3E}">
        <p14:creationId xmlns:p14="http://schemas.microsoft.com/office/powerpoint/2010/main" val="806642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Master Plan for Big White </a:t>
            </a:r>
            <a:r>
              <a:rPr lang="zh-CN" altLang="en-US" b="1" dirty="0" smtClean="0"/>
              <a:t/>
            </a:r>
            <a:br>
              <a:rPr lang="zh-CN" altLang="en-US" b="1" dirty="0" smtClean="0"/>
            </a:br>
            <a:r>
              <a:rPr lang="en-CA" b="1" dirty="0" smtClean="0"/>
              <a:t>in </a:t>
            </a:r>
            <a:r>
              <a:rPr lang="en-CA" b="1" dirty="0"/>
              <a:t>British Columbia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05" y="2341563"/>
            <a:ext cx="7733127" cy="4249737"/>
          </a:xfrm>
        </p:spPr>
      </p:pic>
    </p:spTree>
    <p:extLst>
      <p:ext uri="{BB962C8B-B14F-4D97-AF65-F5344CB8AC3E}">
        <p14:creationId xmlns:p14="http://schemas.microsoft.com/office/powerpoint/2010/main" val="711196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err="1"/>
              <a:t>Preau’s</a:t>
            </a:r>
            <a:r>
              <a:rPr lang="en-CA" b="1" dirty="0"/>
              <a:t> two scenarios of Alpine </a:t>
            </a:r>
            <a:r>
              <a:rPr lang="zh-CN" altLang="en-US" b="1" dirty="0" smtClean="0"/>
              <a:t/>
            </a:r>
            <a:br>
              <a:rPr lang="zh-CN" altLang="en-US" b="1" dirty="0" smtClean="0"/>
            </a:br>
            <a:r>
              <a:rPr lang="en-CA" b="1" dirty="0" smtClean="0"/>
              <a:t>tourist </a:t>
            </a:r>
            <a:r>
              <a:rPr lang="en-CA" b="1" dirty="0"/>
              <a:t>development 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1790700"/>
            <a:ext cx="6184900" cy="49403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348493" y="6361668"/>
            <a:ext cx="3448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effectLst/>
                <a:latin typeface="Times New Roman" charset="0"/>
                <a:ea typeface="Calibri" charset="0"/>
              </a:rPr>
              <a:t>Source: Adapted from </a:t>
            </a:r>
            <a:r>
              <a:rPr lang="en-CA" dirty="0" err="1" smtClean="0">
                <a:effectLst/>
                <a:latin typeface="Times New Roman" charset="0"/>
                <a:ea typeface="Calibri" charset="0"/>
              </a:rPr>
              <a:t>Preau</a:t>
            </a:r>
            <a:r>
              <a:rPr lang="en-CA" dirty="0" smtClean="0">
                <a:effectLst/>
                <a:latin typeface="Times New Roman" charset="0"/>
                <a:ea typeface="Calibri" charset="0"/>
              </a:rPr>
              <a:t>, 1970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738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Profile </a:t>
            </a:r>
            <a:r>
              <a:rPr lang="en-US" dirty="0"/>
              <a:t/>
            </a:r>
            <a:br>
              <a:rPr lang="en-US" dirty="0"/>
            </a:br>
            <a:r>
              <a:rPr lang="en-CA" b="1" dirty="0"/>
              <a:t>Creating America’s biggest ski area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35870" cy="4211507"/>
          </a:xfrm>
        </p:spPr>
        <p:txBody>
          <a:bodyPr>
            <a:normAutofit/>
          </a:bodyPr>
          <a:lstStyle/>
          <a:p>
            <a:r>
              <a:rPr lang="en-US" dirty="0"/>
              <a:t>Vail </a:t>
            </a:r>
            <a:r>
              <a:rPr lang="en-US" dirty="0" smtClean="0"/>
              <a:t>Resorts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CA" dirty="0" smtClean="0"/>
              <a:t> </a:t>
            </a:r>
            <a:r>
              <a:rPr lang="en-CA" u="sng" dirty="0">
                <a:hlinkClick r:id="rId2"/>
              </a:rPr>
              <a:t>Park City</a:t>
            </a:r>
            <a:r>
              <a:rPr lang="en-CA" dirty="0"/>
              <a:t> and </a:t>
            </a:r>
            <a:r>
              <a:rPr lang="en-CA" u="sng" dirty="0">
                <a:hlinkClick r:id="rId3"/>
              </a:rPr>
              <a:t>Canyons Resort</a:t>
            </a:r>
            <a:r>
              <a:rPr lang="en-US" dirty="0"/>
              <a:t> </a:t>
            </a:r>
            <a:endParaRPr lang="zh-CN" altLang="en-US" dirty="0" smtClean="0"/>
          </a:p>
          <a:p>
            <a:r>
              <a:rPr lang="en-US" altLang="zh-CN" dirty="0" smtClean="0"/>
              <a:t>Cheaper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locals,</a:t>
            </a:r>
            <a:r>
              <a:rPr lang="zh-CN" altLang="en-US" dirty="0" smtClean="0"/>
              <a:t> </a:t>
            </a:r>
            <a:r>
              <a:rPr lang="en-US" altLang="zh-CN" dirty="0" smtClean="0"/>
              <a:t>new</a:t>
            </a:r>
            <a:r>
              <a:rPr lang="zh-CN" altLang="en-US" dirty="0" smtClean="0"/>
              <a:t> </a:t>
            </a:r>
            <a:r>
              <a:rPr lang="en-US" altLang="zh-CN" dirty="0" smtClean="0"/>
              <a:t>cut-price</a:t>
            </a:r>
            <a:r>
              <a:rPr lang="zh-CN" altLang="en-US" dirty="0" smtClean="0"/>
              <a:t> </a:t>
            </a:r>
            <a:r>
              <a:rPr lang="en-US" altLang="zh-CN" dirty="0" smtClean="0"/>
              <a:t>kid’s</a:t>
            </a:r>
            <a:r>
              <a:rPr lang="zh-CN" altLang="en-US" dirty="0" smtClean="0"/>
              <a:t> </a:t>
            </a:r>
            <a:r>
              <a:rPr lang="en-US" altLang="zh-CN" dirty="0" smtClean="0"/>
              <a:t>passes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residents</a:t>
            </a:r>
            <a:endParaRPr lang="zh-CN" altLang="en-US" dirty="0" smtClean="0"/>
          </a:p>
          <a:p>
            <a:r>
              <a:rPr lang="en-US" altLang="zh-CN" dirty="0" smtClean="0"/>
              <a:t>Cares</a:t>
            </a:r>
            <a:r>
              <a:rPr lang="zh-CN" altLang="en-US" dirty="0" smtClean="0"/>
              <a:t> </a:t>
            </a:r>
            <a:r>
              <a:rPr lang="en-US" altLang="zh-CN" dirty="0" smtClean="0"/>
              <a:t>about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community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0" y="2367093"/>
            <a:ext cx="4622800" cy="421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9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Dealing with Seasonality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32930" y="1795593"/>
            <a:ext cx="8369770" cy="4871907"/>
          </a:xfrm>
        </p:spPr>
        <p:txBody>
          <a:bodyPr>
            <a:normAutofit fontScale="85000" lnSpcReduction="10000"/>
          </a:bodyPr>
          <a:lstStyle/>
          <a:p>
            <a:pPr>
              <a:buFont typeface="Courier New" charset="0"/>
              <a:buChar char="o"/>
            </a:pP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critical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issue</a:t>
            </a:r>
            <a:endParaRPr lang="zh-CN" altLang="en-US" dirty="0" smtClean="0"/>
          </a:p>
          <a:p>
            <a:pPr lvl="1">
              <a:buFont typeface="Arial" charset="0"/>
              <a:buChar char="•"/>
            </a:pP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mature</a:t>
            </a:r>
            <a:r>
              <a:rPr lang="zh-CN" altLang="en-US" dirty="0" smtClean="0"/>
              <a:t> </a:t>
            </a:r>
            <a:r>
              <a:rPr lang="en-US" altLang="zh-CN" dirty="0" smtClean="0"/>
              <a:t>phase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development</a:t>
            </a:r>
            <a:endParaRPr lang="zh-CN" altLang="en-US" dirty="0" smtClean="0"/>
          </a:p>
          <a:p>
            <a:pPr lvl="1">
              <a:buFont typeface="Arial" charset="0"/>
              <a:buChar char="•"/>
            </a:pPr>
            <a:r>
              <a:rPr lang="en-US" altLang="zh-CN" dirty="0" smtClean="0"/>
              <a:t>Climate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weather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conditions:</a:t>
            </a:r>
            <a:r>
              <a:rPr lang="zh-CN" altLang="en-US" dirty="0" smtClean="0"/>
              <a:t> </a:t>
            </a:r>
            <a:r>
              <a:rPr lang="en-US" altLang="zh-CN" dirty="0" smtClean="0"/>
              <a:t>global</a:t>
            </a:r>
            <a:r>
              <a:rPr lang="zh-CN" altLang="en-US" dirty="0" smtClean="0"/>
              <a:t> </a:t>
            </a:r>
            <a:r>
              <a:rPr lang="en-US" altLang="zh-CN" dirty="0" smtClean="0"/>
              <a:t>warming</a:t>
            </a:r>
            <a:endParaRPr lang="zh-CN" altLang="en-US" dirty="0"/>
          </a:p>
          <a:p>
            <a:pPr lvl="1">
              <a:buFont typeface="Arial" charset="0"/>
              <a:buChar char="•"/>
            </a:pPr>
            <a:r>
              <a:rPr lang="en-US" altLang="zh-CN" dirty="0"/>
              <a:t>Institutional</a:t>
            </a:r>
            <a:r>
              <a:rPr lang="zh-CN" altLang="en-US" dirty="0"/>
              <a:t> </a:t>
            </a:r>
            <a:r>
              <a:rPr lang="en-US" altLang="zh-CN" dirty="0" smtClean="0"/>
              <a:t>factors</a:t>
            </a:r>
            <a:endParaRPr lang="zh-CN" altLang="en-US" dirty="0" smtClean="0"/>
          </a:p>
          <a:p>
            <a:pPr marL="228600" lvl="1">
              <a:spcBef>
                <a:spcPts val="1000"/>
              </a:spcBef>
              <a:buFont typeface="Courier New" charset="0"/>
              <a:buChar char="o"/>
            </a:pPr>
            <a:r>
              <a:rPr lang="en-US" altLang="zh-CN" dirty="0"/>
              <a:t>N</a:t>
            </a:r>
            <a:r>
              <a:rPr lang="en-CA" dirty="0" err="1" smtClean="0"/>
              <a:t>egative</a:t>
            </a:r>
            <a:r>
              <a:rPr lang="en-CA" dirty="0" smtClean="0"/>
              <a:t> </a:t>
            </a:r>
            <a:r>
              <a:rPr lang="en-CA" dirty="0"/>
              <a:t>consequences 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 </a:t>
            </a:r>
            <a:r>
              <a:rPr lang="en-US" altLang="zh-CN" dirty="0" smtClean="0"/>
              <a:t>seasonal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impacts</a:t>
            </a:r>
            <a:endParaRPr lang="zh-CN" altLang="en-US" dirty="0" smtClean="0"/>
          </a:p>
          <a:p>
            <a:pPr marL="228600" lvl="1">
              <a:spcBef>
                <a:spcPts val="1000"/>
              </a:spcBef>
              <a:buFont typeface="Courier New" charset="0"/>
              <a:buChar char="o"/>
            </a:pPr>
            <a:r>
              <a:rPr lang="en-US" altLang="zh-CN" dirty="0" smtClean="0"/>
              <a:t>Strategies</a:t>
            </a:r>
            <a:endParaRPr lang="zh-CN" altLang="en-US" dirty="0" smtClean="0"/>
          </a:p>
          <a:p>
            <a:pPr lvl="1">
              <a:buFont typeface="Arial" charset="0"/>
              <a:buChar char="•"/>
            </a:pPr>
            <a:r>
              <a:rPr lang="en-US" dirty="0"/>
              <a:t>confront global warming</a:t>
            </a:r>
            <a:r>
              <a:rPr lang="en-US" altLang="zh-CN" dirty="0"/>
              <a:t>;</a:t>
            </a:r>
            <a:r>
              <a:rPr lang="zh-CN" altLang="en-US" dirty="0"/>
              <a:t> </a:t>
            </a:r>
            <a:r>
              <a:rPr lang="en-CA" dirty="0"/>
              <a:t>investing heavily in snowmaking</a:t>
            </a:r>
            <a:r>
              <a:rPr lang="en-US" altLang="zh-CN" dirty="0"/>
              <a:t>;</a:t>
            </a:r>
            <a:r>
              <a:rPr lang="zh-CN" altLang="en-US" dirty="0"/>
              <a:t> </a:t>
            </a:r>
            <a:r>
              <a:rPr lang="en-US" altLang="zh-CN" dirty="0"/>
              <a:t>p</a:t>
            </a:r>
            <a:r>
              <a:rPr lang="en-CA" dirty="0" err="1"/>
              <a:t>roduct</a:t>
            </a:r>
            <a:r>
              <a:rPr lang="en-CA" dirty="0"/>
              <a:t> improvements</a:t>
            </a:r>
            <a:r>
              <a:rPr lang="en-US" altLang="zh-CN" dirty="0"/>
              <a:t>;</a:t>
            </a:r>
            <a:r>
              <a:rPr lang="zh-CN" altLang="en-US" dirty="0"/>
              <a:t> </a:t>
            </a:r>
            <a:r>
              <a:rPr lang="en-US" altLang="zh-CN" dirty="0"/>
              <a:t>m</a:t>
            </a:r>
            <a:r>
              <a:rPr lang="en-CA" dirty="0" err="1"/>
              <a:t>arket</a:t>
            </a:r>
            <a:r>
              <a:rPr lang="en-CA" dirty="0"/>
              <a:t> diversification</a:t>
            </a:r>
            <a:r>
              <a:rPr lang="en-US" altLang="zh-CN" dirty="0"/>
              <a:t>;</a:t>
            </a:r>
            <a:r>
              <a:rPr lang="zh-CN" altLang="en-US" dirty="0"/>
              <a:t> </a:t>
            </a:r>
            <a:r>
              <a:rPr lang="en-CA" dirty="0"/>
              <a:t>four-season resorts</a:t>
            </a:r>
            <a:r>
              <a:rPr lang="en-US" altLang="zh-CN" dirty="0"/>
              <a:t>;</a:t>
            </a:r>
            <a:r>
              <a:rPr lang="zh-CN" altLang="en-US" dirty="0"/>
              <a:t> </a:t>
            </a:r>
            <a:r>
              <a:rPr lang="en-US" altLang="zh-CN" dirty="0"/>
              <a:t>f</a:t>
            </a:r>
            <a:r>
              <a:rPr lang="en-CA" dirty="0" err="1"/>
              <a:t>estivals</a:t>
            </a:r>
            <a:r>
              <a:rPr lang="en-CA" dirty="0"/>
              <a:t> and events</a:t>
            </a:r>
            <a:r>
              <a:rPr lang="en-US" altLang="zh-CN" dirty="0"/>
              <a:t>;</a:t>
            </a:r>
            <a:r>
              <a:rPr lang="zh-CN" altLang="en-US" dirty="0"/>
              <a:t> </a:t>
            </a:r>
            <a:r>
              <a:rPr lang="en-CA" dirty="0"/>
              <a:t>price differentials</a:t>
            </a:r>
            <a:r>
              <a:rPr lang="en-US" altLang="zh-CN" dirty="0"/>
              <a:t>;</a:t>
            </a:r>
            <a:r>
              <a:rPr lang="zh-CN" altLang="en-US" dirty="0"/>
              <a:t> </a:t>
            </a:r>
            <a:r>
              <a:rPr lang="en-GB" dirty="0"/>
              <a:t>developing new economic activities</a:t>
            </a:r>
            <a:r>
              <a:rPr lang="en-US" altLang="zh-CN" dirty="0"/>
              <a:t>;</a:t>
            </a:r>
            <a:r>
              <a:rPr lang="zh-CN" altLang="en-US" dirty="0"/>
              <a:t> </a:t>
            </a:r>
            <a:r>
              <a:rPr lang="en-CA" dirty="0"/>
              <a:t>seasonal closures </a:t>
            </a:r>
            <a:endParaRPr lang="zh-CN" altLang="en-US" dirty="0"/>
          </a:p>
          <a:p>
            <a:pPr marL="228600" lvl="1">
              <a:spcBef>
                <a:spcPts val="1000"/>
              </a:spcBef>
              <a:buFont typeface="Courier New" charset="0"/>
              <a:buChar char="o"/>
            </a:pPr>
            <a:endParaRPr lang="zh-CN" altLang="en-US" dirty="0"/>
          </a:p>
          <a:p>
            <a:endParaRPr lang="zh-CN" alt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200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339</TotalTime>
  <Words>424</Words>
  <Application>Microsoft Macintosh PowerPoint</Application>
  <PresentationFormat>On-screen Show (4:3)</PresentationFormat>
  <Paragraphs>160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Droplet</vt:lpstr>
      <vt:lpstr>Chapter 4  Design And Planning For  Winter Sport Resorts</vt:lpstr>
      <vt:lpstr>Topics Covered</vt:lpstr>
      <vt:lpstr>Spotlight  Paul Mathews: World’s greatest  ski resort designer </vt:lpstr>
      <vt:lpstr>Design and planning </vt:lpstr>
      <vt:lpstr>Proposed Jumbo Glacier Resort </vt:lpstr>
      <vt:lpstr>Master Plan for Big White  in British Columbia </vt:lpstr>
      <vt:lpstr>Preau’s two scenarios of Alpine  tourist development </vt:lpstr>
      <vt:lpstr>Profile  Creating America’s biggest ski area </vt:lpstr>
      <vt:lpstr>Dealing with Seasonality  </vt:lpstr>
      <vt:lpstr>Seasonality at winter sports destinations:  causes, consequences and cures </vt:lpstr>
      <vt:lpstr>Case Study  From humble to hedonistic:  The gentrification of Andermatt, Switzerland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4  Design And Planning For  Winter Sport Resorts</dc:title>
  <dc:creator>LI, JING</dc:creator>
  <cp:lastModifiedBy>Simon Hudson</cp:lastModifiedBy>
  <cp:revision>14</cp:revision>
  <dcterms:created xsi:type="dcterms:W3CDTF">2015-11-14T20:36:15Z</dcterms:created>
  <dcterms:modified xsi:type="dcterms:W3CDTF">2015-11-15T23:20:19Z</dcterms:modified>
</cp:coreProperties>
</file>